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33"/>
  </p:notesMasterIdLst>
  <p:handoutMasterIdLst>
    <p:handoutMasterId r:id="rId34"/>
  </p:handoutMasterIdLst>
  <p:sldIdLst>
    <p:sldId id="358" r:id="rId3"/>
    <p:sldId id="373" r:id="rId4"/>
    <p:sldId id="537" r:id="rId5"/>
    <p:sldId id="538" r:id="rId6"/>
    <p:sldId id="576" r:id="rId7"/>
    <p:sldId id="577" r:id="rId8"/>
    <p:sldId id="541" r:id="rId9"/>
    <p:sldId id="542" r:id="rId10"/>
    <p:sldId id="543" r:id="rId11"/>
    <p:sldId id="569" r:id="rId12"/>
    <p:sldId id="570" r:id="rId13"/>
    <p:sldId id="571" r:id="rId14"/>
    <p:sldId id="575" r:id="rId15"/>
    <p:sldId id="552" r:id="rId16"/>
    <p:sldId id="419" r:id="rId17"/>
    <p:sldId id="531" r:id="rId18"/>
    <p:sldId id="546" r:id="rId19"/>
    <p:sldId id="547" r:id="rId20"/>
    <p:sldId id="572" r:id="rId21"/>
    <p:sldId id="548" r:id="rId22"/>
    <p:sldId id="526" r:id="rId23"/>
    <p:sldId id="553" r:id="rId24"/>
    <p:sldId id="573" r:id="rId25"/>
    <p:sldId id="554" r:id="rId26"/>
    <p:sldId id="533" r:id="rId27"/>
    <p:sldId id="556" r:id="rId28"/>
    <p:sldId id="535" r:id="rId29"/>
    <p:sldId id="574" r:id="rId30"/>
    <p:sldId id="578" r:id="rId31"/>
    <p:sldId id="356" r:id="rId32"/>
  </p:sldIdLst>
  <p:sldSz cx="9144000" cy="6858000" type="screen4x3"/>
  <p:notesSz cx="6735763" cy="9866313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 Turpcu" initials="CT" lastIdx="1" clrIdx="0">
    <p:extLst>
      <p:ext uri="{19B8F6BF-5375-455C-9EA6-DF929625EA0E}">
        <p15:presenceInfo xmlns:p15="http://schemas.microsoft.com/office/powerpoint/2012/main" userId="S-1-5-21-3738314056-288520165-278773844-29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6395" autoAdjust="0"/>
  </p:normalViewPr>
  <p:slideViewPr>
    <p:cSldViewPr>
      <p:cViewPr varScale="1">
        <p:scale>
          <a:sx n="61" d="100"/>
          <a:sy n="61" d="100"/>
        </p:scale>
        <p:origin x="13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7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4DF6F-9B24-4963-8769-1D30EF184392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39C6916-3AE8-476C-A878-87711469A020}">
      <dgm:prSet phldrT="[Metin]" custT="1"/>
      <dgm:spPr>
        <a:xfrm>
          <a:off x="46910" y="12694"/>
          <a:ext cx="5480049" cy="125809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tr-TR" sz="12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</a:t>
          </a:r>
          <a:r>
            <a:rPr lang="tr-TR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2: A </a:t>
          </a:r>
          <a:r>
            <a:rPr lang="tr-TR" sz="2000" b="1" u="none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greener</a:t>
          </a:r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tr-TR" sz="2000" b="1" u="none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low-carbon</a:t>
          </a:r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tr-TR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2000" b="1" i="1" u="none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en-GB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</a:t>
          </a:r>
          <a:r>
            <a:rPr lang="en-GB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</a:t>
          </a:r>
          <a:r>
            <a:rPr lang="tr-TR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en-GB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 </a:t>
          </a:r>
          <a:r>
            <a:rPr lang="en-GB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 closer to </a:t>
          </a:r>
          <a:r>
            <a:rPr lang="en-GB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citizens</a:t>
          </a:r>
          <a:endParaRPr lang="tr-TR" sz="2000" b="1" i="1" u="none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en-US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ISO 2:  A safer and more secure </a:t>
          </a:r>
          <a:r>
            <a:rPr lang="en-US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2000" b="1" u="none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1918A54-10F7-4DF4-8629-E05AAF5A9FAE}" type="parTrans" cxnId="{C397496C-FA89-4722-ADA7-8E86011D385B}">
      <dgm:prSet/>
      <dgm:spPr/>
      <dgm:t>
        <a:bodyPr/>
        <a:lstStyle/>
        <a:p>
          <a:endParaRPr lang="tr-TR"/>
        </a:p>
      </dgm:t>
    </dgm:pt>
    <dgm:pt modelId="{87703AB5-74BA-42C1-8CA1-04F599F052CE}" type="sibTrans" cxnId="{C397496C-FA89-4722-ADA7-8E86011D385B}">
      <dgm:prSet/>
      <dgm:spPr/>
      <dgm:t>
        <a:bodyPr/>
        <a:lstStyle/>
        <a:p>
          <a:endParaRPr lang="tr-TR"/>
        </a:p>
      </dgm:t>
    </dgm:pt>
    <dgm:pt modelId="{2FF55D20-8F6C-4A26-9408-EE332EB37D14}">
      <dgm:prSet phldrT="[Metin]" custT="1"/>
      <dgm:spPr>
        <a:xfrm>
          <a:off x="0" y="1383903"/>
          <a:ext cx="5480049" cy="1258093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</a:t>
          </a:r>
          <a:r>
            <a:rPr lang="tr-TR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</a:t>
          </a:r>
          <a:r>
            <a:rPr lang="tr-TR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: A</a:t>
          </a:r>
          <a:r>
            <a:rPr lang="en-US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more competitive and smarter </a:t>
          </a:r>
          <a:r>
            <a:rPr lang="en-US" sz="20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2000" u="none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2: A </a:t>
          </a:r>
          <a:r>
            <a:rPr lang="tr-TR" sz="2000" b="1" u="none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greener</a:t>
          </a:r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tr-TR" sz="2000" b="1" u="none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low-carbon</a:t>
          </a:r>
          <a:r>
            <a:rPr lang="tr-TR" sz="20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Europe</a:t>
          </a:r>
          <a:endParaRPr lang="tr-TR" sz="2000" u="none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5994BE3-B7B3-4962-8842-E11DB82F4F46}" type="parTrans" cxnId="{C9A8757C-6FE4-4505-81BC-575D76F15826}">
      <dgm:prSet/>
      <dgm:spPr/>
      <dgm:t>
        <a:bodyPr/>
        <a:lstStyle/>
        <a:p>
          <a:endParaRPr lang="tr-TR"/>
        </a:p>
      </dgm:t>
    </dgm:pt>
    <dgm:pt modelId="{F94DCE4C-1493-4A54-A849-FB4EBDF29337}" type="sibTrans" cxnId="{C9A8757C-6FE4-4505-81BC-575D76F15826}">
      <dgm:prSet/>
      <dgm:spPr/>
      <dgm:t>
        <a:bodyPr/>
        <a:lstStyle/>
        <a:p>
          <a:endParaRPr lang="tr-TR"/>
        </a:p>
      </dgm:t>
    </dgm:pt>
    <dgm:pt modelId="{E8CFB1CA-9B8B-4775-A19C-12BC185FA3D8}">
      <dgm:prSet phldrT="[Metin]" custT="1"/>
      <dgm:spPr>
        <a:xfrm>
          <a:off x="0" y="2767806"/>
          <a:ext cx="5480049" cy="1258093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</a:t>
          </a:r>
          <a:r>
            <a:rPr lang="tr-TR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</a:t>
          </a:r>
          <a:r>
            <a:rPr lang="tr-TR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: A</a:t>
          </a:r>
          <a:r>
            <a:rPr lang="en-US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more competitive and smarter </a:t>
          </a:r>
          <a:r>
            <a:rPr lang="en-US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1600" b="1" u="none" dirty="0" smtClean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r>
            <a:rPr lang="tr-TR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2: A </a:t>
          </a:r>
          <a:r>
            <a:rPr lang="tr-TR" sz="1600" b="1" u="none" dirty="0" err="1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greener</a:t>
          </a:r>
          <a:r>
            <a:rPr lang="tr-TR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tr-TR" sz="1600" b="1" u="none" dirty="0" err="1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low-carbon</a:t>
          </a:r>
          <a:r>
            <a:rPr lang="tr-TR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Europe</a:t>
          </a:r>
        </a:p>
        <a:p>
          <a:r>
            <a:rPr lang="tr-TR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4:</a:t>
          </a:r>
          <a:r>
            <a:rPr lang="en-US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 more social and inclusive Europe (and its </a:t>
          </a:r>
          <a:r>
            <a:rPr lang="en-US" sz="1600" b="1" u="none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Neighbourhood</a:t>
          </a:r>
          <a:r>
            <a:rPr lang="en-US" sz="16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) implementing the European Pillar of Social </a:t>
          </a:r>
          <a:r>
            <a:rPr lang="en-US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Rights</a:t>
          </a:r>
          <a:endParaRPr lang="tr-TR" sz="1600" b="1" u="none" dirty="0" smtClean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r>
            <a:rPr lang="tr-TR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ISO 1: </a:t>
          </a:r>
          <a:r>
            <a:rPr lang="en-US" sz="1600" b="1" u="none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Interreg</a:t>
          </a:r>
          <a:r>
            <a:rPr lang="en-US" sz="16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-specific objective of a better cooperation governance </a:t>
          </a:r>
          <a:endParaRPr lang="tr-TR" sz="1600" u="none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9E11288-DACD-4070-8319-8E6D2DD97FBC}" type="parTrans" cxnId="{BDF9F636-5CCB-4CE3-BA81-CD1C0B899780}">
      <dgm:prSet/>
      <dgm:spPr/>
      <dgm:t>
        <a:bodyPr/>
        <a:lstStyle/>
        <a:p>
          <a:endParaRPr lang="tr-TR"/>
        </a:p>
      </dgm:t>
    </dgm:pt>
    <dgm:pt modelId="{0DEA16A5-A632-4666-8641-22A4B1705442}" type="sibTrans" cxnId="{BDF9F636-5CCB-4CE3-BA81-CD1C0B899780}">
      <dgm:prSet/>
      <dgm:spPr/>
      <dgm:t>
        <a:bodyPr/>
        <a:lstStyle/>
        <a:p>
          <a:endParaRPr lang="tr-TR"/>
        </a:p>
      </dgm:t>
    </dgm:pt>
    <dgm:pt modelId="{94488A3B-2F21-45DF-BBB6-098418B73D26}" type="pres">
      <dgm:prSet presAssocID="{4A34DF6F-9B24-4963-8769-1D30EF184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6A1873-DFD8-43D2-9049-0FCF8588B6A2}" type="pres">
      <dgm:prSet presAssocID="{339C6916-3AE8-476C-A878-87711469A020}" presName="comp" presStyleCnt="0"/>
      <dgm:spPr/>
    </dgm:pt>
    <dgm:pt modelId="{BB95760A-0119-46C2-B687-6D5DCB4E8A32}" type="pres">
      <dgm:prSet presAssocID="{339C6916-3AE8-476C-A878-87711469A020}" presName="box" presStyleLbl="node1" presStyleIdx="0" presStyleCnt="3" custLinFactNeighborX="-2913" custLinFactNeighborY="5000"/>
      <dgm:spPr/>
      <dgm:t>
        <a:bodyPr/>
        <a:lstStyle/>
        <a:p>
          <a:endParaRPr lang="tr-TR"/>
        </a:p>
      </dgm:t>
    </dgm:pt>
    <dgm:pt modelId="{FEDC650D-F44B-447D-AF8C-0CB00C2DDA5A}" type="pres">
      <dgm:prSet presAssocID="{339C6916-3AE8-476C-A878-87711469A020}" presName="img" presStyleLbl="fgImgPlace1" presStyleIdx="0" presStyleCnt="3" custScaleX="140078" custScaleY="95820" custLinFactNeighborX="9270" custLinFactNeighborY="3155"/>
      <dgm:spPr>
        <a:xfrm>
          <a:off x="54690" y="178598"/>
          <a:ext cx="1535268" cy="9644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tr-TR"/>
        </a:p>
      </dgm:t>
    </dgm:pt>
    <dgm:pt modelId="{FDDBC914-377C-498D-8BD0-2A60278F473A}" type="pres">
      <dgm:prSet presAssocID="{339C6916-3AE8-476C-A878-87711469A02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8DF08B-855E-4582-8E8A-F179E9E6B376}" type="pres">
      <dgm:prSet presAssocID="{87703AB5-74BA-42C1-8CA1-04F599F052CE}" presName="spacer" presStyleCnt="0"/>
      <dgm:spPr/>
    </dgm:pt>
    <dgm:pt modelId="{087DBA0D-E364-4687-9192-69CC34A0B0CD}" type="pres">
      <dgm:prSet presAssocID="{2FF55D20-8F6C-4A26-9408-EE332EB37D14}" presName="comp" presStyleCnt="0"/>
      <dgm:spPr/>
    </dgm:pt>
    <dgm:pt modelId="{446A1593-BF53-46C0-9CCD-CEF2B603E6E3}" type="pres">
      <dgm:prSet presAssocID="{2FF55D20-8F6C-4A26-9408-EE332EB37D14}" presName="box" presStyleLbl="node1" presStyleIdx="1" presStyleCnt="3"/>
      <dgm:spPr/>
      <dgm:t>
        <a:bodyPr/>
        <a:lstStyle/>
        <a:p>
          <a:endParaRPr lang="tr-TR"/>
        </a:p>
      </dgm:t>
    </dgm:pt>
    <dgm:pt modelId="{4F2DABA0-428F-44B8-8F8B-512A7395D0D9}" type="pres">
      <dgm:prSet presAssocID="{2FF55D20-8F6C-4A26-9408-EE332EB37D14}" presName="img" presStyleLbl="fgImgPlace1" presStyleIdx="1" presStyleCnt="3"/>
      <dgm:spPr>
        <a:xfrm>
          <a:off x="125809" y="1509712"/>
          <a:ext cx="1096010" cy="10064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tr-TR"/>
        </a:p>
      </dgm:t>
    </dgm:pt>
    <dgm:pt modelId="{319E8294-B1A5-4CA6-BF32-2C2EBD35D0DB}" type="pres">
      <dgm:prSet presAssocID="{2FF55D20-8F6C-4A26-9408-EE332EB37D1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D48BE5-5571-4BEB-980A-8DD370D57B6C}" type="pres">
      <dgm:prSet presAssocID="{F94DCE4C-1493-4A54-A849-FB4EBDF29337}" presName="spacer" presStyleCnt="0"/>
      <dgm:spPr/>
    </dgm:pt>
    <dgm:pt modelId="{27C4B4F1-8E25-4D7F-888E-667C5836699F}" type="pres">
      <dgm:prSet presAssocID="{E8CFB1CA-9B8B-4775-A19C-12BC185FA3D8}" presName="comp" presStyleCnt="0"/>
      <dgm:spPr/>
    </dgm:pt>
    <dgm:pt modelId="{761092FA-26B3-4476-A759-BB950A35871E}" type="pres">
      <dgm:prSet presAssocID="{E8CFB1CA-9B8B-4775-A19C-12BC185FA3D8}" presName="box" presStyleLbl="node1" presStyleIdx="2" presStyleCnt="3"/>
      <dgm:spPr/>
      <dgm:t>
        <a:bodyPr/>
        <a:lstStyle/>
        <a:p>
          <a:endParaRPr lang="tr-TR"/>
        </a:p>
      </dgm:t>
    </dgm:pt>
    <dgm:pt modelId="{E9796EBA-2920-4AF9-83CF-CC6B3C4EEB4F}" type="pres">
      <dgm:prSet presAssocID="{E8CFB1CA-9B8B-4775-A19C-12BC185FA3D8}" presName="img" presStyleLbl="fgImgPlace1" presStyleIdx="2" presStyleCnt="3" custScaleY="100000"/>
      <dgm:spPr>
        <a:xfrm>
          <a:off x="125809" y="2893615"/>
          <a:ext cx="1096010" cy="10064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tr-TR"/>
        </a:p>
      </dgm:t>
    </dgm:pt>
    <dgm:pt modelId="{518CD56A-3D95-4A04-8839-DF21C6D6F2C5}" type="pres">
      <dgm:prSet presAssocID="{E8CFB1CA-9B8B-4775-A19C-12BC185FA3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69422AF-A79E-4454-A56D-42857B057BD6}" type="presOf" srcId="{2FF55D20-8F6C-4A26-9408-EE332EB37D14}" destId="{319E8294-B1A5-4CA6-BF32-2C2EBD35D0DB}" srcOrd="1" destOrd="0" presId="urn:microsoft.com/office/officeart/2005/8/layout/vList4"/>
    <dgm:cxn modelId="{583B02CC-0E11-48E7-8C6B-104CDA367763}" type="presOf" srcId="{339C6916-3AE8-476C-A878-87711469A020}" destId="{BB95760A-0119-46C2-B687-6D5DCB4E8A32}" srcOrd="0" destOrd="0" presId="urn:microsoft.com/office/officeart/2005/8/layout/vList4"/>
    <dgm:cxn modelId="{932E85D2-2FE0-46E2-A9B1-09BBCC0B70B0}" type="presOf" srcId="{4A34DF6F-9B24-4963-8769-1D30EF184392}" destId="{94488A3B-2F21-45DF-BBB6-098418B73D26}" srcOrd="0" destOrd="0" presId="urn:microsoft.com/office/officeart/2005/8/layout/vList4"/>
    <dgm:cxn modelId="{96A9B06A-F16F-421B-8240-ABCC1F49EED9}" type="presOf" srcId="{E8CFB1CA-9B8B-4775-A19C-12BC185FA3D8}" destId="{518CD56A-3D95-4A04-8839-DF21C6D6F2C5}" srcOrd="1" destOrd="0" presId="urn:microsoft.com/office/officeart/2005/8/layout/vList4"/>
    <dgm:cxn modelId="{73555F7B-D573-4BFA-9F71-245539A3B110}" type="presOf" srcId="{339C6916-3AE8-476C-A878-87711469A020}" destId="{FDDBC914-377C-498D-8BD0-2A60278F473A}" srcOrd="1" destOrd="0" presId="urn:microsoft.com/office/officeart/2005/8/layout/vList4"/>
    <dgm:cxn modelId="{BDF9F636-5CCB-4CE3-BA81-CD1C0B899780}" srcId="{4A34DF6F-9B24-4963-8769-1D30EF184392}" destId="{E8CFB1CA-9B8B-4775-A19C-12BC185FA3D8}" srcOrd="2" destOrd="0" parTransId="{E9E11288-DACD-4070-8319-8E6D2DD97FBC}" sibTransId="{0DEA16A5-A632-4666-8641-22A4B1705442}"/>
    <dgm:cxn modelId="{C9A8757C-6FE4-4505-81BC-575D76F15826}" srcId="{4A34DF6F-9B24-4963-8769-1D30EF184392}" destId="{2FF55D20-8F6C-4A26-9408-EE332EB37D14}" srcOrd="1" destOrd="0" parTransId="{A5994BE3-B7B3-4962-8842-E11DB82F4F46}" sibTransId="{F94DCE4C-1493-4A54-A849-FB4EBDF29337}"/>
    <dgm:cxn modelId="{C397496C-FA89-4722-ADA7-8E86011D385B}" srcId="{4A34DF6F-9B24-4963-8769-1D30EF184392}" destId="{339C6916-3AE8-476C-A878-87711469A020}" srcOrd="0" destOrd="0" parTransId="{91918A54-10F7-4DF4-8629-E05AAF5A9FAE}" sibTransId="{87703AB5-74BA-42C1-8CA1-04F599F052CE}"/>
    <dgm:cxn modelId="{A6AFE247-4B3C-4FD9-BE49-680C2629646A}" type="presOf" srcId="{2FF55D20-8F6C-4A26-9408-EE332EB37D14}" destId="{446A1593-BF53-46C0-9CCD-CEF2B603E6E3}" srcOrd="0" destOrd="0" presId="urn:microsoft.com/office/officeart/2005/8/layout/vList4"/>
    <dgm:cxn modelId="{10A7F48E-E055-4C5B-AB18-01B169217F7A}" type="presOf" srcId="{E8CFB1CA-9B8B-4775-A19C-12BC185FA3D8}" destId="{761092FA-26B3-4476-A759-BB950A35871E}" srcOrd="0" destOrd="0" presId="urn:microsoft.com/office/officeart/2005/8/layout/vList4"/>
    <dgm:cxn modelId="{3CAAE508-2F72-4B70-A9A9-66416561640A}" type="presParOf" srcId="{94488A3B-2F21-45DF-BBB6-098418B73D26}" destId="{D16A1873-DFD8-43D2-9049-0FCF8588B6A2}" srcOrd="0" destOrd="0" presId="urn:microsoft.com/office/officeart/2005/8/layout/vList4"/>
    <dgm:cxn modelId="{ADFDEC5D-7899-4DE2-AA8F-C4FAAEFF7775}" type="presParOf" srcId="{D16A1873-DFD8-43D2-9049-0FCF8588B6A2}" destId="{BB95760A-0119-46C2-B687-6D5DCB4E8A32}" srcOrd="0" destOrd="0" presId="urn:microsoft.com/office/officeart/2005/8/layout/vList4"/>
    <dgm:cxn modelId="{D8B33A0D-525E-4FE3-81C6-CA97022ED0E1}" type="presParOf" srcId="{D16A1873-DFD8-43D2-9049-0FCF8588B6A2}" destId="{FEDC650D-F44B-447D-AF8C-0CB00C2DDA5A}" srcOrd="1" destOrd="0" presId="urn:microsoft.com/office/officeart/2005/8/layout/vList4"/>
    <dgm:cxn modelId="{3909C9AB-A91B-4D65-BE92-6F2F6144082A}" type="presParOf" srcId="{D16A1873-DFD8-43D2-9049-0FCF8588B6A2}" destId="{FDDBC914-377C-498D-8BD0-2A60278F473A}" srcOrd="2" destOrd="0" presId="urn:microsoft.com/office/officeart/2005/8/layout/vList4"/>
    <dgm:cxn modelId="{8017AC43-027D-40A6-B94E-6CEDB680C26E}" type="presParOf" srcId="{94488A3B-2F21-45DF-BBB6-098418B73D26}" destId="{4D8DF08B-855E-4582-8E8A-F179E9E6B376}" srcOrd="1" destOrd="0" presId="urn:microsoft.com/office/officeart/2005/8/layout/vList4"/>
    <dgm:cxn modelId="{FF5E0BB6-4ABB-434B-BD72-BA85EE7D4DD4}" type="presParOf" srcId="{94488A3B-2F21-45DF-BBB6-098418B73D26}" destId="{087DBA0D-E364-4687-9192-69CC34A0B0CD}" srcOrd="2" destOrd="0" presId="urn:microsoft.com/office/officeart/2005/8/layout/vList4"/>
    <dgm:cxn modelId="{E283377F-3F5D-4DDF-9786-8F8FAD7ED511}" type="presParOf" srcId="{087DBA0D-E364-4687-9192-69CC34A0B0CD}" destId="{446A1593-BF53-46C0-9CCD-CEF2B603E6E3}" srcOrd="0" destOrd="0" presId="urn:microsoft.com/office/officeart/2005/8/layout/vList4"/>
    <dgm:cxn modelId="{CF2E6EE8-0F94-42C3-B237-B601EED4CD8E}" type="presParOf" srcId="{087DBA0D-E364-4687-9192-69CC34A0B0CD}" destId="{4F2DABA0-428F-44B8-8F8B-512A7395D0D9}" srcOrd="1" destOrd="0" presId="urn:microsoft.com/office/officeart/2005/8/layout/vList4"/>
    <dgm:cxn modelId="{02EFAECD-C2F4-4E48-952C-F0A98B8182B4}" type="presParOf" srcId="{087DBA0D-E364-4687-9192-69CC34A0B0CD}" destId="{319E8294-B1A5-4CA6-BF32-2C2EBD35D0DB}" srcOrd="2" destOrd="0" presId="urn:microsoft.com/office/officeart/2005/8/layout/vList4"/>
    <dgm:cxn modelId="{F954A003-59DF-4B24-B661-3AE6EA6D39FB}" type="presParOf" srcId="{94488A3B-2F21-45DF-BBB6-098418B73D26}" destId="{C7D48BE5-5571-4BEB-980A-8DD370D57B6C}" srcOrd="3" destOrd="0" presId="urn:microsoft.com/office/officeart/2005/8/layout/vList4"/>
    <dgm:cxn modelId="{40389C46-F4B4-40F4-B2BC-4B49B2BC71D7}" type="presParOf" srcId="{94488A3B-2F21-45DF-BBB6-098418B73D26}" destId="{27C4B4F1-8E25-4D7F-888E-667C5836699F}" srcOrd="4" destOrd="0" presId="urn:microsoft.com/office/officeart/2005/8/layout/vList4"/>
    <dgm:cxn modelId="{A5989B89-DE9A-4957-9E0C-AA74462DFF2B}" type="presParOf" srcId="{27C4B4F1-8E25-4D7F-888E-667C5836699F}" destId="{761092FA-26B3-4476-A759-BB950A35871E}" srcOrd="0" destOrd="0" presId="urn:microsoft.com/office/officeart/2005/8/layout/vList4"/>
    <dgm:cxn modelId="{C805E8E1-A42E-4BF1-A453-0AA094BDE6BE}" type="presParOf" srcId="{27C4B4F1-8E25-4D7F-888E-667C5836699F}" destId="{E9796EBA-2920-4AF9-83CF-CC6B3C4EEB4F}" srcOrd="1" destOrd="0" presId="urn:microsoft.com/office/officeart/2005/8/layout/vList4"/>
    <dgm:cxn modelId="{02C735BA-3003-4311-B498-A0A34A31CA7B}" type="presParOf" srcId="{27C4B4F1-8E25-4D7F-888E-667C5836699F}" destId="{518CD56A-3D95-4A04-8839-DF21C6D6F2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4DF6F-9B24-4963-8769-1D30EF184392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39C6916-3AE8-476C-A878-87711469A020}">
      <dgm:prSet phldrT="[Metin]" custT="1"/>
      <dgm:spPr>
        <a:xfrm>
          <a:off x="46910" y="12694"/>
          <a:ext cx="5480049" cy="1258093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tr-TR" sz="1200" b="1" u="none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endParaRPr lang="tr-TR" sz="2000" b="1" u="none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1918A54-10F7-4DF4-8629-E05AAF5A9FAE}" type="parTrans" cxnId="{C397496C-FA89-4722-ADA7-8E86011D385B}">
      <dgm:prSet/>
      <dgm:spPr/>
      <dgm:t>
        <a:bodyPr/>
        <a:lstStyle/>
        <a:p>
          <a:endParaRPr lang="tr-TR"/>
        </a:p>
      </dgm:t>
    </dgm:pt>
    <dgm:pt modelId="{87703AB5-74BA-42C1-8CA1-04F599F052CE}" type="sibTrans" cxnId="{C397496C-FA89-4722-ADA7-8E86011D385B}">
      <dgm:prSet/>
      <dgm:spPr/>
      <dgm:t>
        <a:bodyPr/>
        <a:lstStyle/>
        <a:p>
          <a:endParaRPr lang="tr-TR"/>
        </a:p>
      </dgm:t>
    </dgm:pt>
    <dgm:pt modelId="{2FF55D20-8F6C-4A26-9408-EE332EB37D14}">
      <dgm:prSet phldrT="[Metin]" custT="1"/>
      <dgm:spPr>
        <a:xfrm>
          <a:off x="0" y="1383903"/>
          <a:ext cx="5480049" cy="1258093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tr-TR" sz="2000" u="none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5994BE3-B7B3-4962-8842-E11DB82F4F46}" type="parTrans" cxnId="{C9A8757C-6FE4-4505-81BC-575D76F15826}">
      <dgm:prSet/>
      <dgm:spPr/>
      <dgm:t>
        <a:bodyPr/>
        <a:lstStyle/>
        <a:p>
          <a:endParaRPr lang="tr-TR"/>
        </a:p>
      </dgm:t>
    </dgm:pt>
    <dgm:pt modelId="{F94DCE4C-1493-4A54-A849-FB4EBDF29337}" type="sibTrans" cxnId="{C9A8757C-6FE4-4505-81BC-575D76F15826}">
      <dgm:prSet/>
      <dgm:spPr/>
      <dgm:t>
        <a:bodyPr/>
        <a:lstStyle/>
        <a:p>
          <a:endParaRPr lang="tr-TR"/>
        </a:p>
      </dgm:t>
    </dgm:pt>
    <dgm:pt modelId="{E8CFB1CA-9B8B-4775-A19C-12BC185FA3D8}">
      <dgm:prSet phldrT="[Metin]" custT="1"/>
      <dgm:spPr>
        <a:xfrm>
          <a:off x="0" y="2767806"/>
          <a:ext cx="5480049" cy="1258093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gm:spPr>
      <dgm:t>
        <a:bodyPr/>
        <a:lstStyle/>
        <a:p>
          <a:endParaRPr lang="tr-TR" sz="1600" u="none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9E11288-DACD-4070-8319-8E6D2DD97FBC}" type="parTrans" cxnId="{BDF9F636-5CCB-4CE3-BA81-CD1C0B899780}">
      <dgm:prSet/>
      <dgm:spPr/>
      <dgm:t>
        <a:bodyPr/>
        <a:lstStyle/>
        <a:p>
          <a:endParaRPr lang="tr-TR"/>
        </a:p>
      </dgm:t>
    </dgm:pt>
    <dgm:pt modelId="{0DEA16A5-A632-4666-8641-22A4B1705442}" type="sibTrans" cxnId="{BDF9F636-5CCB-4CE3-BA81-CD1C0B899780}">
      <dgm:prSet/>
      <dgm:spPr/>
      <dgm:t>
        <a:bodyPr/>
        <a:lstStyle/>
        <a:p>
          <a:endParaRPr lang="tr-TR"/>
        </a:p>
      </dgm:t>
    </dgm:pt>
    <dgm:pt modelId="{94488A3B-2F21-45DF-BBB6-098418B73D26}" type="pres">
      <dgm:prSet presAssocID="{4A34DF6F-9B24-4963-8769-1D30EF184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6A1873-DFD8-43D2-9049-0FCF8588B6A2}" type="pres">
      <dgm:prSet presAssocID="{339C6916-3AE8-476C-A878-87711469A020}" presName="comp" presStyleCnt="0"/>
      <dgm:spPr/>
    </dgm:pt>
    <dgm:pt modelId="{BB95760A-0119-46C2-B687-6D5DCB4E8A32}" type="pres">
      <dgm:prSet presAssocID="{339C6916-3AE8-476C-A878-87711469A020}" presName="box" presStyleLbl="node1" presStyleIdx="0" presStyleCnt="3" custLinFactNeighborX="-2913" custLinFactNeighborY="5000"/>
      <dgm:spPr/>
      <dgm:t>
        <a:bodyPr/>
        <a:lstStyle/>
        <a:p>
          <a:endParaRPr lang="tr-TR"/>
        </a:p>
      </dgm:t>
    </dgm:pt>
    <dgm:pt modelId="{FEDC650D-F44B-447D-AF8C-0CB00C2DDA5A}" type="pres">
      <dgm:prSet presAssocID="{339C6916-3AE8-476C-A878-87711469A020}" presName="img" presStyleLbl="fgImgPlace1" presStyleIdx="0" presStyleCnt="3" custScaleX="140078" custScaleY="95820" custLinFactNeighborX="10020" custLinFactNeighborY="4160"/>
      <dgm:spPr>
        <a:xfrm>
          <a:off x="54690" y="178598"/>
          <a:ext cx="1535268" cy="964404"/>
        </a:xfrm>
        <a:prstGeom prst="roundRect">
          <a:avLst>
            <a:gd name="adj" fmla="val 10000"/>
          </a:avLst>
        </a:prstGeom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tr-TR"/>
        </a:p>
      </dgm:t>
    </dgm:pt>
    <dgm:pt modelId="{FDDBC914-377C-498D-8BD0-2A60278F473A}" type="pres">
      <dgm:prSet presAssocID="{339C6916-3AE8-476C-A878-87711469A02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8DF08B-855E-4582-8E8A-F179E9E6B376}" type="pres">
      <dgm:prSet presAssocID="{87703AB5-74BA-42C1-8CA1-04F599F052CE}" presName="spacer" presStyleCnt="0"/>
      <dgm:spPr/>
    </dgm:pt>
    <dgm:pt modelId="{087DBA0D-E364-4687-9192-69CC34A0B0CD}" type="pres">
      <dgm:prSet presAssocID="{2FF55D20-8F6C-4A26-9408-EE332EB37D14}" presName="comp" presStyleCnt="0"/>
      <dgm:spPr/>
    </dgm:pt>
    <dgm:pt modelId="{446A1593-BF53-46C0-9CCD-CEF2B603E6E3}" type="pres">
      <dgm:prSet presAssocID="{2FF55D20-8F6C-4A26-9408-EE332EB37D14}" presName="box" presStyleLbl="node1" presStyleIdx="1" presStyleCnt="3"/>
      <dgm:spPr/>
      <dgm:t>
        <a:bodyPr/>
        <a:lstStyle/>
        <a:p>
          <a:endParaRPr lang="tr-TR"/>
        </a:p>
      </dgm:t>
    </dgm:pt>
    <dgm:pt modelId="{4F2DABA0-428F-44B8-8F8B-512A7395D0D9}" type="pres">
      <dgm:prSet presAssocID="{2FF55D20-8F6C-4A26-9408-EE332EB37D14}" presName="img" presStyleLbl="fgImgPlace1" presStyleIdx="1" presStyleCnt="3"/>
      <dgm:spPr>
        <a:xfrm>
          <a:off x="125809" y="1509712"/>
          <a:ext cx="1096010" cy="1006475"/>
        </a:xfrm>
        <a:prstGeom prst="roundRect">
          <a:avLst>
            <a:gd name="adj" fmla="val 10000"/>
          </a:avLst>
        </a:prstGeom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tr-TR"/>
        </a:p>
      </dgm:t>
    </dgm:pt>
    <dgm:pt modelId="{319E8294-B1A5-4CA6-BF32-2C2EBD35D0DB}" type="pres">
      <dgm:prSet presAssocID="{2FF55D20-8F6C-4A26-9408-EE332EB37D1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D48BE5-5571-4BEB-980A-8DD370D57B6C}" type="pres">
      <dgm:prSet presAssocID="{F94DCE4C-1493-4A54-A849-FB4EBDF29337}" presName="spacer" presStyleCnt="0"/>
      <dgm:spPr/>
    </dgm:pt>
    <dgm:pt modelId="{27C4B4F1-8E25-4D7F-888E-667C5836699F}" type="pres">
      <dgm:prSet presAssocID="{E8CFB1CA-9B8B-4775-A19C-12BC185FA3D8}" presName="comp" presStyleCnt="0"/>
      <dgm:spPr/>
    </dgm:pt>
    <dgm:pt modelId="{761092FA-26B3-4476-A759-BB950A35871E}" type="pres">
      <dgm:prSet presAssocID="{E8CFB1CA-9B8B-4775-A19C-12BC185FA3D8}" presName="box" presStyleLbl="node1" presStyleIdx="2" presStyleCnt="3"/>
      <dgm:spPr/>
      <dgm:t>
        <a:bodyPr/>
        <a:lstStyle/>
        <a:p>
          <a:endParaRPr lang="tr-TR"/>
        </a:p>
      </dgm:t>
    </dgm:pt>
    <dgm:pt modelId="{E9796EBA-2920-4AF9-83CF-CC6B3C4EEB4F}" type="pres">
      <dgm:prSet presAssocID="{E8CFB1CA-9B8B-4775-A19C-12BC185FA3D8}" presName="img" presStyleLbl="fgImgPlace1" presStyleIdx="2" presStyleCnt="3" custScaleY="100000"/>
      <dgm:spPr>
        <a:xfrm>
          <a:off x="125809" y="2893615"/>
          <a:ext cx="1096010" cy="1006475"/>
        </a:xfrm>
        <a:prstGeom prst="roundRect">
          <a:avLst>
            <a:gd name="adj" fmla="val 10000"/>
          </a:avLst>
        </a:prstGeom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tr-TR"/>
        </a:p>
      </dgm:t>
    </dgm:pt>
    <dgm:pt modelId="{518CD56A-3D95-4A04-8839-DF21C6D6F2C5}" type="pres">
      <dgm:prSet presAssocID="{E8CFB1CA-9B8B-4775-A19C-12BC185FA3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69422AF-A79E-4454-A56D-42857B057BD6}" type="presOf" srcId="{2FF55D20-8F6C-4A26-9408-EE332EB37D14}" destId="{319E8294-B1A5-4CA6-BF32-2C2EBD35D0DB}" srcOrd="1" destOrd="0" presId="urn:microsoft.com/office/officeart/2005/8/layout/vList4"/>
    <dgm:cxn modelId="{583B02CC-0E11-48E7-8C6B-104CDA367763}" type="presOf" srcId="{339C6916-3AE8-476C-A878-87711469A020}" destId="{BB95760A-0119-46C2-B687-6D5DCB4E8A32}" srcOrd="0" destOrd="0" presId="urn:microsoft.com/office/officeart/2005/8/layout/vList4"/>
    <dgm:cxn modelId="{932E85D2-2FE0-46E2-A9B1-09BBCC0B70B0}" type="presOf" srcId="{4A34DF6F-9B24-4963-8769-1D30EF184392}" destId="{94488A3B-2F21-45DF-BBB6-098418B73D26}" srcOrd="0" destOrd="0" presId="urn:microsoft.com/office/officeart/2005/8/layout/vList4"/>
    <dgm:cxn modelId="{96A9B06A-F16F-421B-8240-ABCC1F49EED9}" type="presOf" srcId="{E8CFB1CA-9B8B-4775-A19C-12BC185FA3D8}" destId="{518CD56A-3D95-4A04-8839-DF21C6D6F2C5}" srcOrd="1" destOrd="0" presId="urn:microsoft.com/office/officeart/2005/8/layout/vList4"/>
    <dgm:cxn modelId="{73555F7B-D573-4BFA-9F71-245539A3B110}" type="presOf" srcId="{339C6916-3AE8-476C-A878-87711469A020}" destId="{FDDBC914-377C-498D-8BD0-2A60278F473A}" srcOrd="1" destOrd="0" presId="urn:microsoft.com/office/officeart/2005/8/layout/vList4"/>
    <dgm:cxn modelId="{BDF9F636-5CCB-4CE3-BA81-CD1C0B899780}" srcId="{4A34DF6F-9B24-4963-8769-1D30EF184392}" destId="{E8CFB1CA-9B8B-4775-A19C-12BC185FA3D8}" srcOrd="2" destOrd="0" parTransId="{E9E11288-DACD-4070-8319-8E6D2DD97FBC}" sibTransId="{0DEA16A5-A632-4666-8641-22A4B1705442}"/>
    <dgm:cxn modelId="{C9A8757C-6FE4-4505-81BC-575D76F15826}" srcId="{4A34DF6F-9B24-4963-8769-1D30EF184392}" destId="{2FF55D20-8F6C-4A26-9408-EE332EB37D14}" srcOrd="1" destOrd="0" parTransId="{A5994BE3-B7B3-4962-8842-E11DB82F4F46}" sibTransId="{F94DCE4C-1493-4A54-A849-FB4EBDF29337}"/>
    <dgm:cxn modelId="{C397496C-FA89-4722-ADA7-8E86011D385B}" srcId="{4A34DF6F-9B24-4963-8769-1D30EF184392}" destId="{339C6916-3AE8-476C-A878-87711469A020}" srcOrd="0" destOrd="0" parTransId="{91918A54-10F7-4DF4-8629-E05AAF5A9FAE}" sibTransId="{87703AB5-74BA-42C1-8CA1-04F599F052CE}"/>
    <dgm:cxn modelId="{A6AFE247-4B3C-4FD9-BE49-680C2629646A}" type="presOf" srcId="{2FF55D20-8F6C-4A26-9408-EE332EB37D14}" destId="{446A1593-BF53-46C0-9CCD-CEF2B603E6E3}" srcOrd="0" destOrd="0" presId="urn:microsoft.com/office/officeart/2005/8/layout/vList4"/>
    <dgm:cxn modelId="{10A7F48E-E055-4C5B-AB18-01B169217F7A}" type="presOf" srcId="{E8CFB1CA-9B8B-4775-A19C-12BC185FA3D8}" destId="{761092FA-26B3-4476-A759-BB950A35871E}" srcOrd="0" destOrd="0" presId="urn:microsoft.com/office/officeart/2005/8/layout/vList4"/>
    <dgm:cxn modelId="{3CAAE508-2F72-4B70-A9A9-66416561640A}" type="presParOf" srcId="{94488A3B-2F21-45DF-BBB6-098418B73D26}" destId="{D16A1873-DFD8-43D2-9049-0FCF8588B6A2}" srcOrd="0" destOrd="0" presId="urn:microsoft.com/office/officeart/2005/8/layout/vList4"/>
    <dgm:cxn modelId="{ADFDEC5D-7899-4DE2-AA8F-C4FAAEFF7775}" type="presParOf" srcId="{D16A1873-DFD8-43D2-9049-0FCF8588B6A2}" destId="{BB95760A-0119-46C2-B687-6D5DCB4E8A32}" srcOrd="0" destOrd="0" presId="urn:microsoft.com/office/officeart/2005/8/layout/vList4"/>
    <dgm:cxn modelId="{D8B33A0D-525E-4FE3-81C6-CA97022ED0E1}" type="presParOf" srcId="{D16A1873-DFD8-43D2-9049-0FCF8588B6A2}" destId="{FEDC650D-F44B-447D-AF8C-0CB00C2DDA5A}" srcOrd="1" destOrd="0" presId="urn:microsoft.com/office/officeart/2005/8/layout/vList4"/>
    <dgm:cxn modelId="{3909C9AB-A91B-4D65-BE92-6F2F6144082A}" type="presParOf" srcId="{D16A1873-DFD8-43D2-9049-0FCF8588B6A2}" destId="{FDDBC914-377C-498D-8BD0-2A60278F473A}" srcOrd="2" destOrd="0" presId="urn:microsoft.com/office/officeart/2005/8/layout/vList4"/>
    <dgm:cxn modelId="{8017AC43-027D-40A6-B94E-6CEDB680C26E}" type="presParOf" srcId="{94488A3B-2F21-45DF-BBB6-098418B73D26}" destId="{4D8DF08B-855E-4582-8E8A-F179E9E6B376}" srcOrd="1" destOrd="0" presId="urn:microsoft.com/office/officeart/2005/8/layout/vList4"/>
    <dgm:cxn modelId="{FF5E0BB6-4ABB-434B-BD72-BA85EE7D4DD4}" type="presParOf" srcId="{94488A3B-2F21-45DF-BBB6-098418B73D26}" destId="{087DBA0D-E364-4687-9192-69CC34A0B0CD}" srcOrd="2" destOrd="0" presId="urn:microsoft.com/office/officeart/2005/8/layout/vList4"/>
    <dgm:cxn modelId="{E283377F-3F5D-4DDF-9786-8F8FAD7ED511}" type="presParOf" srcId="{087DBA0D-E364-4687-9192-69CC34A0B0CD}" destId="{446A1593-BF53-46C0-9CCD-CEF2B603E6E3}" srcOrd="0" destOrd="0" presId="urn:microsoft.com/office/officeart/2005/8/layout/vList4"/>
    <dgm:cxn modelId="{CF2E6EE8-0F94-42C3-B237-B601EED4CD8E}" type="presParOf" srcId="{087DBA0D-E364-4687-9192-69CC34A0B0CD}" destId="{4F2DABA0-428F-44B8-8F8B-512A7395D0D9}" srcOrd="1" destOrd="0" presId="urn:microsoft.com/office/officeart/2005/8/layout/vList4"/>
    <dgm:cxn modelId="{02EFAECD-C2F4-4E48-952C-F0A98B8182B4}" type="presParOf" srcId="{087DBA0D-E364-4687-9192-69CC34A0B0CD}" destId="{319E8294-B1A5-4CA6-BF32-2C2EBD35D0DB}" srcOrd="2" destOrd="0" presId="urn:microsoft.com/office/officeart/2005/8/layout/vList4"/>
    <dgm:cxn modelId="{F954A003-59DF-4B24-B661-3AE6EA6D39FB}" type="presParOf" srcId="{94488A3B-2F21-45DF-BBB6-098418B73D26}" destId="{C7D48BE5-5571-4BEB-980A-8DD370D57B6C}" srcOrd="3" destOrd="0" presId="urn:microsoft.com/office/officeart/2005/8/layout/vList4"/>
    <dgm:cxn modelId="{40389C46-F4B4-40F4-B2BC-4B49B2BC71D7}" type="presParOf" srcId="{94488A3B-2F21-45DF-BBB6-098418B73D26}" destId="{27C4B4F1-8E25-4D7F-888E-667C5836699F}" srcOrd="4" destOrd="0" presId="urn:microsoft.com/office/officeart/2005/8/layout/vList4"/>
    <dgm:cxn modelId="{A5989B89-DE9A-4957-9E0C-AA74462DFF2B}" type="presParOf" srcId="{27C4B4F1-8E25-4D7F-888E-667C5836699F}" destId="{761092FA-26B3-4476-A759-BB950A35871E}" srcOrd="0" destOrd="0" presId="urn:microsoft.com/office/officeart/2005/8/layout/vList4"/>
    <dgm:cxn modelId="{C805E8E1-A42E-4BF1-A453-0AA094BDE6BE}" type="presParOf" srcId="{27C4B4F1-8E25-4D7F-888E-667C5836699F}" destId="{E9796EBA-2920-4AF9-83CF-CC6B3C4EEB4F}" srcOrd="1" destOrd="0" presId="urn:microsoft.com/office/officeart/2005/8/layout/vList4"/>
    <dgm:cxn modelId="{02C735BA-3003-4311-B498-A0A34A31CA7B}" type="presParOf" srcId="{27C4B4F1-8E25-4D7F-888E-667C5836699F}" destId="{518CD56A-3D95-4A04-8839-DF21C6D6F2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5760A-0119-46C2-B687-6D5DCB4E8A32}">
      <dsp:nvSpPr>
        <dsp:cNvPr id="0" name=""/>
        <dsp:cNvSpPr/>
      </dsp:nvSpPr>
      <dsp:spPr>
        <a:xfrm>
          <a:off x="0" y="72008"/>
          <a:ext cx="7920880" cy="1440160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</a:t>
          </a:r>
          <a:r>
            <a:rPr lang="tr-TR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2: A </a:t>
          </a:r>
          <a:r>
            <a:rPr lang="tr-TR" sz="2000" b="1" u="none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greener</a:t>
          </a: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tr-TR" sz="2000" b="1" u="none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low-carbon</a:t>
          </a: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tr-TR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2000" b="1" i="1" u="none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en-GB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</a:t>
          </a:r>
          <a:r>
            <a:rPr lang="en-GB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5</a:t>
          </a:r>
          <a:r>
            <a:rPr lang="tr-TR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: </a:t>
          </a:r>
          <a:r>
            <a:rPr lang="en-GB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 </a:t>
          </a:r>
          <a:r>
            <a:rPr lang="en-GB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 closer to </a:t>
          </a:r>
          <a:r>
            <a:rPr lang="en-GB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citizens</a:t>
          </a:r>
          <a:endParaRPr lang="tr-TR" sz="2000" b="1" i="1" u="none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r>
            <a:rPr lang="en-US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ISO 2:  A safer and more secure </a:t>
          </a:r>
          <a:r>
            <a:rPr lang="en-US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2000" b="1" u="none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70373" y="114189"/>
        <a:ext cx="6108326" cy="1355798"/>
      </dsp:txXfrm>
    </dsp:sp>
    <dsp:sp modelId="{FEDC650D-F44B-447D-AF8C-0CB00C2DDA5A}">
      <dsp:nvSpPr>
        <dsp:cNvPr id="0" name=""/>
        <dsp:cNvSpPr/>
      </dsp:nvSpPr>
      <dsp:spPr>
        <a:xfrm>
          <a:off x="60134" y="204445"/>
          <a:ext cx="2219082" cy="110396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A1593-BF53-46C0-9CCD-CEF2B603E6E3}">
      <dsp:nvSpPr>
        <dsp:cNvPr id="0" name=""/>
        <dsp:cNvSpPr/>
      </dsp:nvSpPr>
      <dsp:spPr>
        <a:xfrm>
          <a:off x="0" y="1584176"/>
          <a:ext cx="7920880" cy="1440159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</a:t>
          </a:r>
          <a:r>
            <a:rPr lang="tr-TR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</a:t>
          </a:r>
          <a:r>
            <a:rPr lang="tr-TR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: A</a:t>
          </a:r>
          <a:r>
            <a:rPr lang="en-US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more competitive and smarter </a:t>
          </a:r>
          <a:r>
            <a:rPr lang="en-US" sz="20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2000" u="none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2: A </a:t>
          </a:r>
          <a:r>
            <a:rPr lang="tr-TR" sz="2000" b="1" u="none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greener</a:t>
          </a: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tr-TR" sz="2000" b="1" u="none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low-carbon</a:t>
          </a:r>
          <a:r>
            <a:rPr lang="tr-TR" sz="20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Europe</a:t>
          </a:r>
          <a:endParaRPr lang="tr-TR" sz="2000" u="none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70373" y="1626357"/>
        <a:ext cx="6108326" cy="1355797"/>
      </dsp:txXfrm>
    </dsp:sp>
    <dsp:sp modelId="{4F2DABA0-428F-44B8-8F8B-512A7395D0D9}">
      <dsp:nvSpPr>
        <dsp:cNvPr id="0" name=""/>
        <dsp:cNvSpPr/>
      </dsp:nvSpPr>
      <dsp:spPr>
        <a:xfrm>
          <a:off x="144015" y="1728192"/>
          <a:ext cx="1584176" cy="11521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92FA-26B3-4476-A759-BB950A35871E}">
      <dsp:nvSpPr>
        <dsp:cNvPr id="0" name=""/>
        <dsp:cNvSpPr/>
      </dsp:nvSpPr>
      <dsp:spPr>
        <a:xfrm>
          <a:off x="0" y="3168351"/>
          <a:ext cx="7920880" cy="1440160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</a:t>
          </a:r>
          <a:r>
            <a:rPr lang="tr-TR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1</a:t>
          </a:r>
          <a:r>
            <a:rPr lang="tr-TR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: A</a:t>
          </a:r>
          <a:r>
            <a:rPr lang="en-US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more competitive and smarter </a:t>
          </a:r>
          <a:r>
            <a:rPr lang="en-US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Europe</a:t>
          </a:r>
          <a:endParaRPr lang="tr-TR" sz="1600" b="1" u="none" kern="1200" dirty="0" smtClean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2: A </a:t>
          </a:r>
          <a:r>
            <a:rPr lang="tr-TR" sz="1600" b="1" u="none" kern="1200" dirty="0" err="1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greener</a:t>
          </a:r>
          <a:r>
            <a:rPr lang="tr-TR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tr-TR" sz="1600" b="1" u="none" kern="1200" dirty="0" err="1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low-carbon</a:t>
          </a:r>
          <a:r>
            <a:rPr lang="tr-TR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Europe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 4:</a:t>
          </a:r>
          <a:r>
            <a:rPr lang="en-US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 more social and inclusive Europe (and its </a:t>
          </a:r>
          <a:r>
            <a:rPr lang="en-US" sz="1600" b="1" u="none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Neighbourhood</a:t>
          </a:r>
          <a:r>
            <a:rPr lang="en-US" sz="16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) implementing the European Pillar of Social </a:t>
          </a:r>
          <a:r>
            <a:rPr lang="en-US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Rights</a:t>
          </a:r>
          <a:endParaRPr lang="tr-TR" sz="1600" b="1" u="none" kern="1200" dirty="0" smtClean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ISO 1: </a:t>
          </a:r>
          <a:r>
            <a:rPr lang="en-US" sz="1600" b="1" u="none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Interreg</a:t>
          </a:r>
          <a:r>
            <a:rPr lang="en-US" sz="16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-specific objective of a better cooperation governance </a:t>
          </a:r>
          <a:endParaRPr lang="tr-TR" sz="1600" u="none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70373" y="3210532"/>
        <a:ext cx="6108326" cy="1355798"/>
      </dsp:txXfrm>
    </dsp:sp>
    <dsp:sp modelId="{E9796EBA-2920-4AF9-83CF-CC6B3C4EEB4F}">
      <dsp:nvSpPr>
        <dsp:cNvPr id="0" name=""/>
        <dsp:cNvSpPr/>
      </dsp:nvSpPr>
      <dsp:spPr>
        <a:xfrm>
          <a:off x="144015" y="3312367"/>
          <a:ext cx="1584176" cy="11521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5760A-0119-46C2-B687-6D5DCB4E8A32}">
      <dsp:nvSpPr>
        <dsp:cNvPr id="0" name=""/>
        <dsp:cNvSpPr/>
      </dsp:nvSpPr>
      <dsp:spPr>
        <a:xfrm>
          <a:off x="0" y="3375"/>
          <a:ext cx="1800200" cy="67507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u="none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	</a:t>
          </a:r>
          <a:endParaRPr lang="tr-TR" sz="2000" b="1" u="none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8767" y="5352"/>
        <a:ext cx="1429455" cy="63553"/>
      </dsp:txXfrm>
    </dsp:sp>
    <dsp:sp modelId="{FEDC650D-F44B-447D-AF8C-0CB00C2DDA5A}">
      <dsp:nvSpPr>
        <dsp:cNvPr id="0" name=""/>
        <dsp:cNvSpPr/>
      </dsp:nvSpPr>
      <dsp:spPr>
        <a:xfrm>
          <a:off x="3377" y="10126"/>
          <a:ext cx="504336" cy="51748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A1593-BF53-46C0-9CCD-CEF2B603E6E3}">
      <dsp:nvSpPr>
        <dsp:cNvPr id="0" name=""/>
        <dsp:cNvSpPr/>
      </dsp:nvSpPr>
      <dsp:spPr>
        <a:xfrm>
          <a:off x="0" y="74258"/>
          <a:ext cx="1800200" cy="67507"/>
        </a:xfrm>
        <a:prstGeom prst="roundRect">
          <a:avLst>
            <a:gd name="adj" fmla="val 10000"/>
          </a:avLst>
        </a:prstGeo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u="none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8767" y="76235"/>
        <a:ext cx="1429455" cy="63553"/>
      </dsp:txXfrm>
    </dsp:sp>
    <dsp:sp modelId="{4F2DABA0-428F-44B8-8F8B-512A7395D0D9}">
      <dsp:nvSpPr>
        <dsp:cNvPr id="0" name=""/>
        <dsp:cNvSpPr/>
      </dsp:nvSpPr>
      <dsp:spPr>
        <a:xfrm>
          <a:off x="6750" y="81009"/>
          <a:ext cx="360040" cy="54005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092FA-26B3-4476-A759-BB950A35871E}">
      <dsp:nvSpPr>
        <dsp:cNvPr id="0" name=""/>
        <dsp:cNvSpPr/>
      </dsp:nvSpPr>
      <dsp:spPr>
        <a:xfrm>
          <a:off x="0" y="148516"/>
          <a:ext cx="1800200" cy="67507"/>
        </a:xfrm>
        <a:prstGeom prst="roundRect">
          <a:avLst>
            <a:gd name="adj" fmla="val 10000"/>
          </a:avLst>
        </a:prstGeo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u="none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8767" y="150493"/>
        <a:ext cx="1429455" cy="63553"/>
      </dsp:txXfrm>
    </dsp:sp>
    <dsp:sp modelId="{E9796EBA-2920-4AF9-83CF-CC6B3C4EEB4F}">
      <dsp:nvSpPr>
        <dsp:cNvPr id="0" name=""/>
        <dsp:cNvSpPr/>
      </dsp:nvSpPr>
      <dsp:spPr>
        <a:xfrm>
          <a:off x="6750" y="155267"/>
          <a:ext cx="360040" cy="5400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6AD403-72A0-4640-AD35-E7C3677CB999}" type="datetimeFigureOut">
              <a:rPr lang="en-GB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FFD6FD-129B-4758-906E-885D6221C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41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7B9E84-2683-467E-BE04-F8F40662D0C2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68D6F0-F65B-4391-8628-4416B4CF52E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47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9188" indent="-223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4538" indent="-223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17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89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1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33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382C43C-875C-4E30-B4CD-8A35FCE3736E}" type="slidenum">
              <a:rPr lang="tr-TR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tr-TR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288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98356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10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3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7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0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709DE-5B00-43B8-BB22-5FBAE4B89A48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3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6368A1-8356-41AE-8B14-476A7DD86BFF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73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4E2FB-5DEF-46C3-BDA0-3CFBB837016A}" type="slidenum">
              <a:rPr lang="tr-TR" altLang="tr-T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18</a:t>
            </a:fld>
            <a:endParaRPr lang="tr-TR" altLang="tr-TR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32BC55-A99B-4960-8806-FB30DFBAD0E6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113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CD997-E2A9-43CC-9F1A-90DCC7266181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altLang="tr-T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12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8D6F0-F65B-4391-8628-4416B4CF52EB}" type="slidenum">
              <a:rPr lang="tr-TR" altLang="tr-TR" smtClean="0"/>
              <a:pPr>
                <a:defRPr/>
              </a:pPr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489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74E2FB-5DEF-46C3-BDA0-3CFBB837016A}" type="slidenum">
              <a:rPr lang="tr-TR" altLang="tr-T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22</a:t>
            </a:fld>
            <a:endParaRPr lang="tr-TR" altLang="tr-TR" smtClean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32BC55-A99B-4960-8806-FB30DFBAD0E6}" type="slidenum">
              <a:rPr lang="tr-TR" altLang="tr-TR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tr-TR" altLang="tr-TR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653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64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19188" indent="-223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66863" indent="-223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14538" indent="-2238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17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89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1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3338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2C43C-875C-4E30-B4CD-8A35FCE3736E}" type="slidenum">
              <a:rPr kumimoji="0" lang="tr-T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288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4453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09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A1B6BE-3051-4F99-92EB-736EBA4C5886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5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1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2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3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9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1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02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ACE3F-ED51-4251-9B35-1886ED1CBB49}" type="slidenum">
              <a:rPr lang="tr-TR" altLang="tr-TR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tr-TR" altLang="tr-T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9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11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4711C-85DA-4975-A34F-BEDE5B58FA7B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5DAF-6F45-4DD5-8293-18A9A8DF876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243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9EB69-A428-469B-9379-EBA6EA668D91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4C80-11A1-472E-8631-84851D11864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393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714625" y="6356350"/>
            <a:ext cx="4143375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/>
              <a:t>Proje  Uygulama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7AC-87B2-4639-9CFE-942523C075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39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537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30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628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465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292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93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78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817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349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713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91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3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7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98AB-755F-44E2-8D25-94BC4A1EA0D5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EF18-E7D6-49BC-987B-5C1215227E8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92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1FDB-B753-4F73-B027-D07577CBBE27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21FE7-1A4F-47F6-858E-BF9C83AC6B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2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0CC7-AFBA-43F7-A908-05448A3BE64E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978D-8AC2-45F5-A7A9-F090CB5393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9477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7751-A891-4D37-9FA9-2DE7F1D5881E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F1DF-F15C-4760-AAFC-C5EC313DB02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83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A3D4A-DE47-4BBA-83B1-B166110589E3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DFD5-1977-47BD-A6DA-491374CD672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58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0504C-2E04-40C0-AFB0-25564BA04EBF}" type="datetimeFigureOut">
              <a:rPr lang="tr-TR"/>
              <a:pPr>
                <a:defRPr/>
              </a:pPr>
              <a:t>20.06.2022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14E4-0E87-43A3-9BB6-243A5B339E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163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04775"/>
            <a:ext cx="744220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163"/>
            <a:ext cx="91440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Metin kutusu 12"/>
          <p:cNvSpPr txBox="1">
            <a:spLocks noChangeArrowheads="1"/>
          </p:cNvSpPr>
          <p:nvPr userDrawn="1"/>
        </p:nvSpPr>
        <p:spPr bwMode="auto">
          <a:xfrm>
            <a:off x="2127250" y="6503988"/>
            <a:ext cx="488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tr-TR" altLang="tr-TR" sz="1600" b="1">
                <a:solidFill>
                  <a:srgbClr val="191966"/>
                </a:solidFill>
              </a:rPr>
              <a:t>Birlik Programları ve Sınır Ötesi İşbirliği Daire Başkanlığı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9911"/>
            <a:ext cx="67818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7677"/>
            <a:ext cx="8736013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146526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8979-0C05-4106-8518-290E3800364A}" type="datetimeFigureOut">
              <a:rPr lang="tr-TR" smtClean="0"/>
              <a:t>20.06.2022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2F8E3-9AE2-4120-A502-D378F0DBA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84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www.cbc.ab.gov.tr/" TargetMode="External"/><Relationship Id="rId7" Type="http://schemas.openxmlformats.org/officeDocument/2006/relationships/hyperlink" Target="mailto:cbcmed@ab.gov.t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bcbsb@ab.gov.tr" TargetMode="External"/><Relationship Id="rId5" Type="http://schemas.openxmlformats.org/officeDocument/2006/relationships/hyperlink" Target="mailto:cbcbgtr@ab.gov.tr" TargetMode="External"/><Relationship Id="rId10" Type="http://schemas.openxmlformats.org/officeDocument/2006/relationships/image" Target="../media/image9.png"/><Relationship Id="rId4" Type="http://schemas.openxmlformats.org/officeDocument/2006/relationships/hyperlink" Target="mailto:cbc@ab.gov.tr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404910"/>
            <a:ext cx="8713663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tr-TR" sz="2800" b="1" spc="-15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tr-TR" sz="3200" b="1" spc="-150" dirty="0" smtClean="0">
                <a:solidFill>
                  <a:schemeClr val="tx2"/>
                </a:solidFill>
                <a:latin typeface="+mn-lt"/>
              </a:rPr>
              <a:t>SINIR ÖTESİ İŞBİRLİĞİ PROGRAMLARI </a:t>
            </a:r>
          </a:p>
          <a:p>
            <a:pPr algn="ctr">
              <a:spcBef>
                <a:spcPct val="20000"/>
              </a:spcBef>
              <a:defRPr/>
            </a:pPr>
            <a:r>
              <a:rPr lang="tr-TR" sz="3200" b="1" spc="-150" dirty="0" smtClean="0">
                <a:solidFill>
                  <a:schemeClr val="tx2"/>
                </a:solidFill>
                <a:latin typeface="+mn-lt"/>
              </a:rPr>
              <a:t>2021-2027 TANITIM ETKİNLİĞİ</a:t>
            </a:r>
          </a:p>
          <a:p>
            <a:pPr algn="ctr">
              <a:spcBef>
                <a:spcPct val="20000"/>
              </a:spcBef>
              <a:defRPr/>
            </a:pPr>
            <a:endParaRPr lang="tr-TR" sz="2800" b="1" spc="-150" dirty="0" smtClean="0">
              <a:solidFill>
                <a:schemeClr val="tx2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tr-TR" sz="2400" b="1" spc="-150" dirty="0" smtClean="0">
                <a:solidFill>
                  <a:schemeClr val="tx2"/>
                </a:solidFill>
              </a:rPr>
              <a:t>20 Haziran </a:t>
            </a:r>
            <a:r>
              <a:rPr lang="tr-TR" sz="2400" b="1" spc="-150" dirty="0">
                <a:solidFill>
                  <a:schemeClr val="tx2"/>
                </a:solidFill>
              </a:rPr>
              <a:t>2022  </a:t>
            </a:r>
          </a:p>
          <a:p>
            <a:pPr algn="ctr">
              <a:spcBef>
                <a:spcPct val="20000"/>
              </a:spcBef>
              <a:defRPr/>
            </a:pPr>
            <a:endParaRPr lang="tr-TR" sz="2400" b="1" spc="-15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tr-TR" sz="2800" b="1" spc="-15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b="1" spc="-150" dirty="0" smtClean="0">
                <a:solidFill>
                  <a:schemeClr val="tx2"/>
                </a:solidFill>
                <a:latin typeface="+mn-lt"/>
              </a:rPr>
              <a:t>AVRUPA </a:t>
            </a:r>
            <a:r>
              <a:rPr lang="en-US" sz="2000" b="1" spc="-150" dirty="0">
                <a:solidFill>
                  <a:schemeClr val="tx2"/>
                </a:solidFill>
                <a:latin typeface="+mn-lt"/>
              </a:rPr>
              <a:t>BİRLİĞİ BA</a:t>
            </a:r>
            <a:r>
              <a:rPr lang="tr-TR" sz="2000" b="1" spc="-150" dirty="0">
                <a:solidFill>
                  <a:schemeClr val="tx2"/>
                </a:solidFill>
                <a:latin typeface="+mn-lt"/>
              </a:rPr>
              <a:t>Ş</a:t>
            </a:r>
            <a:r>
              <a:rPr lang="en-US" sz="2000" b="1" spc="-150" dirty="0">
                <a:solidFill>
                  <a:schemeClr val="tx2"/>
                </a:solidFill>
                <a:latin typeface="+mn-lt"/>
              </a:rPr>
              <a:t>KANLIĞI</a:t>
            </a:r>
          </a:p>
          <a:p>
            <a:pPr algn="ctr">
              <a:spcBef>
                <a:spcPct val="20000"/>
              </a:spcBef>
              <a:defRPr/>
            </a:pPr>
            <a:r>
              <a:rPr lang="tr-TR" sz="2000" b="1" spc="-150" dirty="0" smtClean="0">
                <a:solidFill>
                  <a:schemeClr val="tx2"/>
                </a:solidFill>
                <a:latin typeface="+mn-lt"/>
              </a:rPr>
              <a:t>M</a:t>
            </a:r>
            <a:r>
              <a:rPr lang="en-US" sz="2000" b="1" spc="-150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tr-TR" sz="2000" b="1" spc="-150" dirty="0" smtClean="0">
                <a:solidFill>
                  <a:schemeClr val="tx2"/>
                </a:solidFill>
                <a:latin typeface="+mn-lt"/>
              </a:rPr>
              <a:t>Lİ İŞ</a:t>
            </a:r>
            <a:r>
              <a:rPr lang="en-US" sz="2000" b="1" spc="-150" dirty="0" smtClean="0">
                <a:solidFill>
                  <a:schemeClr val="tx2"/>
                </a:solidFill>
                <a:latin typeface="+mn-lt"/>
              </a:rPr>
              <a:t>BİRLİĞİ </a:t>
            </a:r>
            <a:r>
              <a:rPr lang="tr-TR" sz="2000" b="1" spc="-150" dirty="0" smtClean="0">
                <a:solidFill>
                  <a:schemeClr val="tx2"/>
                </a:solidFill>
                <a:latin typeface="+mn-lt"/>
              </a:rPr>
              <a:t>VE PROJE UYGULAMA GENEL MÜDÜRLÜĞÜ</a:t>
            </a:r>
          </a:p>
          <a:p>
            <a:pPr algn="ctr">
              <a:spcBef>
                <a:spcPct val="20000"/>
              </a:spcBef>
              <a:defRPr/>
            </a:pPr>
            <a:r>
              <a:rPr lang="tr-TR" sz="2000" b="1" spc="-150" dirty="0">
                <a:solidFill>
                  <a:schemeClr val="tx2"/>
                </a:solidFill>
                <a:latin typeface="+mn-lt"/>
              </a:rPr>
              <a:t>Birlik Programları ve Sınır Ötesi İşbirliği Daire Başkanlığı</a:t>
            </a:r>
          </a:p>
          <a:p>
            <a:pPr algn="ctr">
              <a:spcBef>
                <a:spcPct val="20000"/>
              </a:spcBef>
              <a:defRPr/>
            </a:pPr>
            <a:endParaRPr lang="en-US" sz="2500" b="1" spc="-15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86075" y="2132856"/>
            <a:ext cx="871366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tr-TR" sz="2400" b="1" spc="-150" dirty="0" smtClean="0">
              <a:solidFill>
                <a:schemeClr val="tx2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endParaRPr lang="tr-TR" sz="3200" b="1" spc="-150" dirty="0" smtClean="0">
              <a:solidFill>
                <a:schemeClr val="tx2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endParaRPr lang="tr-TR" sz="3200" b="1" spc="-15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55" y="164993"/>
            <a:ext cx="1918625" cy="77865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9927"/>
            <a:ext cx="1440160" cy="903528"/>
          </a:xfrm>
          <a:prstGeom prst="rect">
            <a:avLst/>
          </a:prstGeom>
        </p:spPr>
      </p:pic>
      <p:pic>
        <p:nvPicPr>
          <p:cNvPr id="11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927"/>
            <a:ext cx="2411514" cy="90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39553" y="2132856"/>
            <a:ext cx="8115209" cy="4032448"/>
          </a:xfrm>
          <a:prstGeom prst="rect">
            <a:avLst/>
          </a:prstGeom>
        </p:spPr>
        <p:txBody>
          <a:bodyPr/>
          <a:lstStyle/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en-US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81909"/>
            <a:ext cx="1584177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576" y="1337573"/>
            <a:ext cx="6768752" cy="17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7" lvl="0">
              <a:spcBef>
                <a:spcPct val="20000"/>
              </a:spcBef>
              <a:spcAft>
                <a:spcPts val="600"/>
              </a:spcAft>
              <a:defRPr/>
            </a:pPr>
            <a:r>
              <a:rPr lang="tr-TR" sz="2800" b="1" spc="-150" dirty="0" smtClean="0">
                <a:solidFill>
                  <a:srgbClr val="1F497D"/>
                </a:solidFill>
                <a:latin typeface="Calibri"/>
              </a:rPr>
              <a:t>3.  2021-2027 Dönemi</a:t>
            </a:r>
            <a:endParaRPr lang="tr-TR" sz="3200" b="1" spc="-150" dirty="0" smtClean="0">
              <a:solidFill>
                <a:srgbClr val="1F497D"/>
              </a:solidFill>
              <a:latin typeface="Calibri"/>
            </a:endParaRPr>
          </a:p>
          <a:p>
            <a:pPr marL="357187" lvl="0">
              <a:spcBef>
                <a:spcPct val="20000"/>
              </a:spcBef>
              <a:spcAft>
                <a:spcPts val="600"/>
              </a:spcAft>
              <a:defRPr/>
            </a:pPr>
            <a:r>
              <a:rPr lang="tr-TR" sz="2400" b="1" kern="0" dirty="0" smtClean="0">
                <a:solidFill>
                  <a:schemeClr val="tx2"/>
                </a:solidFill>
              </a:rPr>
              <a:t>Hazırlık Dönemi (2019-</a:t>
            </a:r>
            <a:r>
              <a:rPr lang="en-AE" sz="2400" b="1" kern="0" dirty="0" smtClean="0">
                <a:solidFill>
                  <a:schemeClr val="tx2"/>
                </a:solidFill>
              </a:rPr>
              <a:t>…</a:t>
            </a:r>
            <a:r>
              <a:rPr lang="tr-TR" sz="2400" b="1" kern="0" dirty="0" smtClean="0">
                <a:solidFill>
                  <a:schemeClr val="tx2"/>
                </a:solidFill>
              </a:rPr>
              <a:t>)</a:t>
            </a:r>
            <a:endParaRPr lang="tr-TR" sz="2400" b="1" i="1" kern="0" dirty="0">
              <a:solidFill>
                <a:schemeClr val="tx2"/>
              </a:solidFill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r-TR" sz="4400" b="1" i="1" kern="0" dirty="0">
              <a:solidFill>
                <a:srgbClr val="1F497D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9553" y="2420888"/>
            <a:ext cx="81152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2000" dirty="0">
                <a:solidFill>
                  <a:schemeClr val="tx2"/>
                </a:solidFill>
              </a:rPr>
              <a:t>AB’nin 7 yıllık bütçe dönemlerine göre (2014-2020, 2021-2027</a:t>
            </a:r>
            <a:r>
              <a:rPr lang="tr-TR" altLang="en-US" sz="2000" dirty="0" smtClean="0">
                <a:solidFill>
                  <a:schemeClr val="tx2"/>
                </a:solidFill>
              </a:rPr>
              <a:t>)</a:t>
            </a:r>
            <a:endParaRPr lang="tr-TR" altLang="en-US" sz="20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2000" dirty="0">
                <a:solidFill>
                  <a:schemeClr val="tx2"/>
                </a:solidFill>
              </a:rPr>
              <a:t>Avrupa Bölgesel İşbirliği Tüzükleri (kurallar, yapı, politika hedefleri vb</a:t>
            </a:r>
            <a:r>
              <a:rPr lang="tr-TR" altLang="en-US" sz="2000" dirty="0" smtClean="0">
                <a:solidFill>
                  <a:schemeClr val="tx2"/>
                </a:solidFill>
              </a:rPr>
              <a:t>.)</a:t>
            </a:r>
            <a:endParaRPr lang="tr-TR" altLang="en-US" sz="20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2000" dirty="0">
                <a:solidFill>
                  <a:schemeClr val="tx2"/>
                </a:solidFill>
              </a:rPr>
              <a:t>Program bazlı bölgesel analizler (ihtiyaç ve sorun tespiti)</a:t>
            </a:r>
          </a:p>
          <a:p>
            <a:pPr marL="13716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en-US" dirty="0">
                <a:solidFill>
                  <a:schemeClr val="tx2"/>
                </a:solidFill>
              </a:rPr>
              <a:t>Anketler</a:t>
            </a:r>
          </a:p>
          <a:p>
            <a:pPr marL="13716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en-US" dirty="0">
                <a:solidFill>
                  <a:schemeClr val="tx2"/>
                </a:solidFill>
              </a:rPr>
              <a:t>Bölgesel </a:t>
            </a:r>
            <a:r>
              <a:rPr lang="tr-TR" altLang="en-US" dirty="0" err="1" smtClean="0">
                <a:solidFill>
                  <a:schemeClr val="tx2"/>
                </a:solidFill>
              </a:rPr>
              <a:t>sosyo</a:t>
            </a:r>
            <a:r>
              <a:rPr lang="tr-TR" altLang="en-US" dirty="0" smtClean="0">
                <a:solidFill>
                  <a:schemeClr val="tx2"/>
                </a:solidFill>
              </a:rPr>
              <a:t>-ekonomik analizler</a:t>
            </a:r>
          </a:p>
          <a:p>
            <a:pPr marL="13716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en-US" dirty="0" smtClean="0">
                <a:solidFill>
                  <a:schemeClr val="tx2"/>
                </a:solidFill>
              </a:rPr>
              <a:t>Bölgesel danışma </a:t>
            </a:r>
            <a:r>
              <a:rPr lang="tr-TR" altLang="en-US" dirty="0">
                <a:solidFill>
                  <a:schemeClr val="tx2"/>
                </a:solidFill>
              </a:rPr>
              <a:t>forumları</a:t>
            </a:r>
          </a:p>
          <a:p>
            <a:pPr marL="13716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en-US" dirty="0">
                <a:solidFill>
                  <a:schemeClr val="tx2"/>
                </a:solidFill>
              </a:rPr>
              <a:t>Kurumsal istişareler</a:t>
            </a:r>
          </a:p>
          <a:p>
            <a:pPr marL="13716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en-US" dirty="0" smtClean="0">
                <a:solidFill>
                  <a:schemeClr val="tx2"/>
                </a:solidFill>
              </a:rPr>
              <a:t>PO5 için ilave bölgesel analiz </a:t>
            </a:r>
            <a:endParaRPr lang="tr-TR" altLang="en-US" dirty="0">
              <a:solidFill>
                <a:schemeClr val="tx2"/>
              </a:solidFill>
            </a:endParaRPr>
          </a:p>
        </p:txBody>
      </p:sp>
      <p:pic>
        <p:nvPicPr>
          <p:cNvPr id="9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926"/>
            <a:ext cx="2411514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9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39553" y="2132856"/>
            <a:ext cx="8115209" cy="4032448"/>
          </a:xfrm>
          <a:prstGeom prst="rect">
            <a:avLst/>
          </a:prstGeom>
        </p:spPr>
        <p:txBody>
          <a:bodyPr/>
          <a:lstStyle/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en-US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81909"/>
            <a:ext cx="1512169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9553" y="1268761"/>
            <a:ext cx="8280918" cy="594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>
                <a:solidFill>
                  <a:srgbClr val="1F497D"/>
                </a:solidFill>
              </a:rPr>
              <a:t>SÖİ Hazırlık Dönemi (</a:t>
            </a:r>
            <a:r>
              <a:rPr lang="tr-TR" sz="2400" b="1" kern="0" dirty="0" smtClean="0">
                <a:solidFill>
                  <a:srgbClr val="1F497D"/>
                </a:solidFill>
              </a:rPr>
              <a:t>2019-</a:t>
            </a:r>
            <a:r>
              <a:rPr lang="en-AE" sz="2400" b="1" kern="0" dirty="0">
                <a:solidFill>
                  <a:srgbClr val="1F497D"/>
                </a:solidFill>
              </a:rPr>
              <a:t>…</a:t>
            </a:r>
            <a:r>
              <a:rPr lang="tr-TR" sz="2400" b="1" kern="0" dirty="0">
                <a:solidFill>
                  <a:srgbClr val="1F497D"/>
                </a:solidFill>
              </a:rPr>
              <a:t>)</a:t>
            </a:r>
            <a:endParaRPr lang="tr-TR" sz="2400" b="1" i="1" kern="0" dirty="0">
              <a:solidFill>
                <a:srgbClr val="1F497D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Programlama </a:t>
            </a:r>
            <a:r>
              <a:rPr lang="tr-TR" altLang="en-US" sz="1600" dirty="0">
                <a:solidFill>
                  <a:schemeClr val="tx2"/>
                </a:solidFill>
              </a:rPr>
              <a:t>toplantıları (Program içi kurallar ve yapıların belirlenmesi</a:t>
            </a:r>
            <a:r>
              <a:rPr lang="tr-TR" altLang="en-US" sz="1600" dirty="0" smtClean="0">
                <a:solidFill>
                  <a:schemeClr val="tx2"/>
                </a:solidFill>
              </a:rPr>
              <a:t>)</a:t>
            </a:r>
            <a:endParaRPr lang="tr-TR" alt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Programın yöneleceği alanlara karar </a:t>
            </a:r>
            <a:r>
              <a:rPr lang="tr-TR" altLang="en-US" sz="1600" dirty="0" smtClean="0">
                <a:solidFill>
                  <a:schemeClr val="tx2"/>
                </a:solidFill>
              </a:rPr>
              <a:t>verilmesi (politika önceliklerinin seçilmesi)</a:t>
            </a:r>
            <a:endParaRPr lang="tr-TR" alt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Program alanı ve bütçenin </a:t>
            </a:r>
            <a:r>
              <a:rPr lang="tr-TR" altLang="en-US" sz="1600" dirty="0">
                <a:solidFill>
                  <a:schemeClr val="tx2"/>
                </a:solidFill>
              </a:rPr>
              <a:t>onaylanması </a:t>
            </a:r>
            <a:r>
              <a:rPr lang="tr-TR" altLang="en-US" sz="1600" dirty="0" smtClean="0">
                <a:solidFill>
                  <a:schemeClr val="tx2"/>
                </a:solidFill>
              </a:rPr>
              <a:t>(</a:t>
            </a:r>
            <a:r>
              <a:rPr lang="tr-TR" altLang="en-US" sz="1600" dirty="0" err="1" smtClean="0">
                <a:solidFill>
                  <a:schemeClr val="tx2"/>
                </a:solidFill>
              </a:rPr>
              <a:t>Interreg</a:t>
            </a:r>
            <a:r>
              <a:rPr lang="tr-TR" altLang="en-US" sz="1600" dirty="0" smtClean="0">
                <a:solidFill>
                  <a:schemeClr val="tx2"/>
                </a:solidFill>
              </a:rPr>
              <a:t> Uygulama Tüzükleri)</a:t>
            </a:r>
            <a:endParaRPr lang="tr-TR" alt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b="1" dirty="0" smtClean="0">
                <a:solidFill>
                  <a:schemeClr val="tx2"/>
                </a:solidFill>
              </a:rPr>
              <a:t>Program </a:t>
            </a:r>
            <a:r>
              <a:rPr lang="tr-TR" altLang="en-US" sz="1600" b="1" dirty="0">
                <a:solidFill>
                  <a:schemeClr val="tx2"/>
                </a:solidFill>
              </a:rPr>
              <a:t>belgesinin hazırlanması- </a:t>
            </a:r>
            <a:r>
              <a:rPr lang="tr-TR" altLang="en-US" sz="1600" b="1" u="sng" dirty="0" smtClean="0">
                <a:solidFill>
                  <a:srgbClr val="FF0000"/>
                </a:solidFill>
              </a:rPr>
              <a:t>ilgili kurumlarımızdan görüşler alınması ve danışma süreçleri -</a:t>
            </a:r>
            <a:r>
              <a:rPr lang="tr-TR" altLang="en-US" sz="1600" b="1" dirty="0">
                <a:solidFill>
                  <a:schemeClr val="tx2"/>
                </a:solidFill>
              </a:rPr>
              <a:t>AB Komisyonu onayı</a:t>
            </a:r>
          </a:p>
          <a:p>
            <a:pPr marL="1200150" lvl="1" indent="-171450" algn="just">
              <a:buFont typeface="Arial" panose="020B0604020202020204" pitchFamily="34" charset="0"/>
              <a:buChar char="•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Coğrafi alan</a:t>
            </a:r>
          </a:p>
          <a:p>
            <a:pPr marL="1200150" lvl="1" indent="-171450" algn="just">
              <a:buFont typeface="Arial" panose="020B0604020202020204" pitchFamily="34" charset="0"/>
              <a:buChar char="•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Yönetim yapısı</a:t>
            </a:r>
          </a:p>
          <a:p>
            <a:pPr marL="1200150" lvl="1" indent="-171450" algn="just">
              <a:buFont typeface="Arial" panose="020B0604020202020204" pitchFamily="34" charset="0"/>
              <a:buChar char="•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Bütçe</a:t>
            </a:r>
          </a:p>
          <a:p>
            <a:pPr marL="1200150" lvl="1" indent="-171450" algn="just">
              <a:buFont typeface="Arial" panose="020B0604020202020204" pitchFamily="34" charset="0"/>
              <a:buChar char="•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Hedef </a:t>
            </a:r>
          </a:p>
          <a:p>
            <a:pPr marL="1200150" lvl="1" indent="-171450" algn="just">
              <a:buFont typeface="Arial" panose="020B0604020202020204" pitchFamily="34" charset="0"/>
              <a:buChar char="•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Uygulama araçları</a:t>
            </a:r>
          </a:p>
          <a:p>
            <a:pPr marL="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 </a:t>
            </a:r>
            <a:r>
              <a:rPr lang="tr-TR" altLang="en-US" sz="1600" b="1" dirty="0">
                <a:solidFill>
                  <a:schemeClr val="tx2"/>
                </a:solidFill>
              </a:rPr>
              <a:t>Yönetim ve Kontrol Sistemleri Belgesi </a:t>
            </a:r>
            <a:r>
              <a:rPr lang="tr-TR" altLang="en-US" sz="1600" dirty="0">
                <a:solidFill>
                  <a:schemeClr val="tx2"/>
                </a:solidFill>
              </a:rPr>
              <a:t>(tüm görev tanımları</a:t>
            </a:r>
            <a:r>
              <a:rPr lang="tr-TR" altLang="en-US" sz="1600" dirty="0" smtClean="0">
                <a:solidFill>
                  <a:schemeClr val="tx2"/>
                </a:solidFill>
              </a:rPr>
              <a:t>)</a:t>
            </a:r>
          </a:p>
          <a:p>
            <a:pPr marL="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 </a:t>
            </a:r>
            <a:r>
              <a:rPr lang="tr-TR" altLang="en-US" sz="1600" b="1" dirty="0" smtClean="0">
                <a:solidFill>
                  <a:schemeClr val="tx2"/>
                </a:solidFill>
              </a:rPr>
              <a:t>Stratejik Çevre Değerlendirmesi- SEA</a:t>
            </a:r>
            <a:r>
              <a:rPr lang="tr-TR" altLang="en-US" sz="1600" dirty="0" smtClean="0">
                <a:solidFill>
                  <a:schemeClr val="tx2"/>
                </a:solidFill>
              </a:rPr>
              <a:t> (MA, NA, Çevre Bakanlıkları)</a:t>
            </a:r>
            <a:endParaRPr lang="tr-TR" altLang="en-US" sz="1600" dirty="0">
              <a:solidFill>
                <a:schemeClr val="tx2"/>
              </a:solidFill>
            </a:endParaRPr>
          </a:p>
          <a:p>
            <a:pPr marL="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  </a:t>
            </a:r>
            <a:r>
              <a:rPr lang="tr-TR" altLang="en-US" sz="1600" b="1" dirty="0">
                <a:solidFill>
                  <a:schemeClr val="tx2"/>
                </a:solidFill>
              </a:rPr>
              <a:t>Yönetim Makamları ile Mutabakat Zaptı </a:t>
            </a:r>
            <a:r>
              <a:rPr lang="tr-TR" altLang="en-US" sz="1600" dirty="0" smtClean="0">
                <a:solidFill>
                  <a:schemeClr val="tx2"/>
                </a:solidFill>
              </a:rPr>
              <a:t>imzalanması</a:t>
            </a:r>
            <a:endParaRPr lang="tr-TR" altLang="en-US" sz="1600" dirty="0">
              <a:solidFill>
                <a:schemeClr val="tx2"/>
              </a:solidFill>
            </a:endParaRPr>
          </a:p>
          <a:p>
            <a:pPr marL="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  AB ile </a:t>
            </a:r>
            <a:r>
              <a:rPr lang="tr-TR" altLang="en-US" sz="1600" b="1" dirty="0">
                <a:solidFill>
                  <a:schemeClr val="tx2"/>
                </a:solidFill>
              </a:rPr>
              <a:t>Finansman Anlaşmasının </a:t>
            </a:r>
            <a:r>
              <a:rPr lang="tr-TR" altLang="en-US" sz="1600" b="1" dirty="0" smtClean="0">
                <a:solidFill>
                  <a:schemeClr val="tx2"/>
                </a:solidFill>
              </a:rPr>
              <a:t>i</a:t>
            </a:r>
            <a:r>
              <a:rPr lang="tr-TR" altLang="en-US" sz="1600" dirty="0" smtClean="0">
                <a:solidFill>
                  <a:schemeClr val="tx2"/>
                </a:solidFill>
              </a:rPr>
              <a:t>mzalanması</a:t>
            </a:r>
            <a:endParaRPr lang="tr-TR" alt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en-US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en-US" dirty="0">
              <a:solidFill>
                <a:schemeClr val="tx2"/>
              </a:solidFill>
            </a:endParaRPr>
          </a:p>
        </p:txBody>
      </p:sp>
      <p:pic>
        <p:nvPicPr>
          <p:cNvPr id="8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926"/>
            <a:ext cx="2555530" cy="933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683568" y="4725144"/>
            <a:ext cx="597666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95536" y="5414556"/>
            <a:ext cx="5760640" cy="912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39553" y="2132856"/>
            <a:ext cx="8115209" cy="4032448"/>
          </a:xfrm>
          <a:prstGeom prst="rect">
            <a:avLst/>
          </a:prstGeom>
        </p:spPr>
        <p:txBody>
          <a:bodyPr/>
          <a:lstStyle/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en-US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81909"/>
            <a:ext cx="1800200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576" y="1337573"/>
            <a:ext cx="67687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 smtClean="0">
                <a:solidFill>
                  <a:schemeClr val="tx2"/>
                </a:solidFill>
              </a:rPr>
              <a:t>Uygulama Dönemi</a:t>
            </a:r>
            <a:endParaRPr lang="tr-TR" sz="2400" b="1" i="1" kern="0" dirty="0">
              <a:solidFill>
                <a:schemeClr val="tx2"/>
              </a:solidFill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r-TR" sz="4400" b="1" i="1" kern="0" dirty="0">
              <a:solidFill>
                <a:srgbClr val="1F497D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45845" y="2035584"/>
            <a:ext cx="790262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Programın tanıtılması </a:t>
            </a:r>
            <a:endParaRPr lang="tr-TR" altLang="en-US" sz="1600" dirty="0" smtClean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Proje </a:t>
            </a:r>
            <a:r>
              <a:rPr lang="tr-TR" altLang="en-US" sz="1600" dirty="0">
                <a:solidFill>
                  <a:schemeClr val="tx2"/>
                </a:solidFill>
              </a:rPr>
              <a:t>teklif çağrısına çıkılması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Proje </a:t>
            </a:r>
            <a:r>
              <a:rPr lang="tr-TR" altLang="en-US" sz="1600" dirty="0">
                <a:solidFill>
                  <a:schemeClr val="tx2"/>
                </a:solidFill>
              </a:rPr>
              <a:t>yazma eğitimleri (kapasite geliştirme</a:t>
            </a:r>
            <a:r>
              <a:rPr lang="tr-TR" altLang="en-US" sz="1600" dirty="0" smtClean="0">
                <a:solidFill>
                  <a:schemeClr val="tx2"/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Ortaklık Forumları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Proje uygulama eğitimleri</a:t>
            </a:r>
            <a:endParaRPr lang="tr-TR" altLang="en-US" sz="1600" dirty="0">
              <a:solidFill>
                <a:schemeClr val="tx2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Yararlanıcılara </a:t>
            </a:r>
            <a:r>
              <a:rPr lang="tr-TR" altLang="en-US" sz="1600" dirty="0">
                <a:solidFill>
                  <a:schemeClr val="tx2"/>
                </a:solidFill>
              </a:rPr>
              <a:t>günlük </a:t>
            </a:r>
            <a:r>
              <a:rPr lang="tr-TR" altLang="en-US" sz="1600" dirty="0" smtClean="0">
                <a:solidFill>
                  <a:schemeClr val="tx2"/>
                </a:solidFill>
              </a:rPr>
              <a:t>destek- JS, NA, NCP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İzleme, kontrol, değerlendirme süreçleri- JS-NA-FLC-CCP-MA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Teknik Yardım Bütçesi yönetimi (BG-TR)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 smtClean="0">
                <a:solidFill>
                  <a:schemeClr val="tx2"/>
                </a:solidFill>
              </a:rPr>
              <a:t>Denetim süreci- Denetim Makamı, Denetçiler Grubu (Hazine Kontrolörleri Kurulu)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Kapasite </a:t>
            </a:r>
            <a:r>
              <a:rPr lang="tr-TR" sz="1600" dirty="0">
                <a:solidFill>
                  <a:schemeClr val="tx2"/>
                </a:solidFill>
              </a:rPr>
              <a:t>geliştirme (</a:t>
            </a:r>
            <a:r>
              <a:rPr lang="tr-TR" sz="1600" dirty="0" smtClean="0">
                <a:solidFill>
                  <a:schemeClr val="tx2"/>
                </a:solidFill>
              </a:rPr>
              <a:t>INTERACT-TESIM faaliyetleri)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1600" dirty="0" smtClean="0">
                <a:solidFill>
                  <a:schemeClr val="tx2"/>
                </a:solidFill>
              </a:rPr>
              <a:t>Yıllık </a:t>
            </a:r>
            <a:r>
              <a:rPr lang="tr-TR" sz="1600" dirty="0">
                <a:solidFill>
                  <a:schemeClr val="tx2"/>
                </a:solidFill>
              </a:rPr>
              <a:t>AB SÖİ Program Toplantıları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en-US" dirty="0">
              <a:solidFill>
                <a:schemeClr val="tx2"/>
              </a:solidFill>
            </a:endParaRPr>
          </a:p>
        </p:txBody>
      </p:sp>
      <p:pic>
        <p:nvPicPr>
          <p:cNvPr id="9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9926"/>
            <a:ext cx="2771554" cy="9334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971600" y="1964154"/>
            <a:ext cx="2016224" cy="609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71600" y="2760434"/>
            <a:ext cx="3816424" cy="524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1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39553" y="2132856"/>
            <a:ext cx="8115209" cy="4032448"/>
          </a:xfrm>
          <a:prstGeom prst="rect">
            <a:avLst/>
          </a:prstGeom>
        </p:spPr>
        <p:txBody>
          <a:bodyPr/>
          <a:lstStyle/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en-US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81909"/>
            <a:ext cx="1800200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11561" y="1449025"/>
            <a:ext cx="67687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kern="0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kern="0" dirty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 smtClean="0">
                <a:solidFill>
                  <a:schemeClr val="tx2"/>
                </a:solidFill>
              </a:rPr>
              <a:t>2021-2027 döneminde basitleştirilmiş uygulama kuralları geliyor </a:t>
            </a:r>
            <a:r>
              <a:rPr lang="tr-TR" sz="2400" b="1" kern="0" dirty="0" smtClean="0">
                <a:solidFill>
                  <a:srgbClr val="FF0000"/>
                </a:solidFill>
              </a:rPr>
              <a:t>!!!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kern="0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>
                <a:solidFill>
                  <a:schemeClr val="tx2"/>
                </a:solidFill>
              </a:rPr>
              <a:t>KOBİ’lerin başvurabileceği çağrılar da olacak</a:t>
            </a:r>
            <a:r>
              <a:rPr lang="tr-TR" sz="2400" b="1" kern="0" dirty="0" smtClean="0">
                <a:solidFill>
                  <a:srgbClr val="FF0000"/>
                </a:solidFill>
              </a:rPr>
              <a:t>!!!</a:t>
            </a:r>
            <a:endParaRPr lang="tr-TR" sz="2400" b="1" kern="0" dirty="0" smtClean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kern="0" dirty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E" sz="6600" b="1" kern="0" dirty="0" smtClean="0">
                <a:solidFill>
                  <a:srgbClr val="FF0000"/>
                </a:solidFill>
              </a:rPr>
              <a:t>🎊</a:t>
            </a:r>
            <a:endParaRPr lang="tr-TR" sz="6600" b="1" i="1" kern="0" dirty="0">
              <a:solidFill>
                <a:srgbClr val="FF0000"/>
              </a:solidFill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tr-TR" sz="4400" b="1" i="1" kern="0" dirty="0">
              <a:solidFill>
                <a:srgbClr val="1F497D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539553" y="1964154"/>
            <a:ext cx="790262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en-US" dirty="0">
              <a:solidFill>
                <a:schemeClr val="tx2"/>
              </a:solidFill>
            </a:endParaRPr>
          </a:p>
        </p:txBody>
      </p:sp>
      <p:pic>
        <p:nvPicPr>
          <p:cNvPr id="9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9926"/>
            <a:ext cx="2771554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12 İçerik Yer Tutucusu"/>
          <p:cNvSpPr>
            <a:spLocks noGrp="1"/>
          </p:cNvSpPr>
          <p:nvPr>
            <p:ph idx="4294967295"/>
          </p:nvPr>
        </p:nvSpPr>
        <p:spPr>
          <a:xfrm>
            <a:off x="721713" y="1779306"/>
            <a:ext cx="7419138" cy="478991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z="849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2263" b="1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  <a:endParaRPr lang="tr-TR" altLang="tr-TR" sz="1697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12 İçerik Yer Tutucusu"/>
          <p:cNvSpPr txBox="1">
            <a:spLocks/>
          </p:cNvSpPr>
          <p:nvPr/>
        </p:nvSpPr>
        <p:spPr bwMode="auto">
          <a:xfrm>
            <a:off x="837333" y="1168084"/>
            <a:ext cx="7740994" cy="409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566"/>
              </a:spcBef>
              <a:buNone/>
            </a:pPr>
            <a:endParaRPr lang="tr-TR" altLang="en-US" sz="943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endParaRPr lang="tr-TR" altLang="en-US" sz="1697" dirty="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endParaRPr lang="tr-TR" altLang="en-US" sz="1697" dirty="0">
              <a:solidFill>
                <a:schemeClr val="tx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tr-TR" altLang="en-US" sz="2735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BULGARİSTAN-TÜRKİYE SINIR ÖTESİ İŞBİRLİĞİ PROGRAMI </a:t>
            </a:r>
          </a:p>
        </p:txBody>
      </p:sp>
      <p:pic>
        <p:nvPicPr>
          <p:cNvPr id="23561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94" y="3434790"/>
            <a:ext cx="5173636" cy="160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1 Başlık"/>
          <p:cNvSpPr>
            <a:spLocks noGrp="1"/>
          </p:cNvSpPr>
          <p:nvPr>
            <p:ph type="title" idx="4294967295"/>
          </p:nvPr>
        </p:nvSpPr>
        <p:spPr>
          <a:xfrm>
            <a:off x="1331640" y="262337"/>
            <a:ext cx="7632848" cy="77951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357187">
              <a:spcAft>
                <a:spcPts val="600"/>
              </a:spcAft>
              <a:defRPr/>
            </a:pPr>
            <a:r>
              <a:rPr lang="tr-TR" sz="2000" b="1" spc="-150" dirty="0" smtClean="0">
                <a:solidFill>
                  <a:srgbClr val="002060"/>
                </a:solidFill>
                <a:cs typeface="Arial" panose="020B0604020202020204" pitchFamily="34" charset="0"/>
              </a:rPr>
              <a:t>                                          </a:t>
            </a:r>
            <a:endParaRPr lang="tr-TR" sz="2000" b="1" spc="-15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67710" y="383566"/>
            <a:ext cx="542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spc="-150" dirty="0">
                <a:solidFill>
                  <a:srgbClr val="002060"/>
                </a:solidFill>
                <a:latin typeface="Calibri"/>
                <a:ea typeface="+mj-ea"/>
              </a:rPr>
              <a:t> </a:t>
            </a:r>
            <a:r>
              <a:rPr lang="tr-TR" sz="2400" b="1" spc="-150" dirty="0" smtClean="0">
                <a:solidFill>
                  <a:srgbClr val="002060"/>
                </a:solidFill>
                <a:latin typeface="Calibri"/>
                <a:ea typeface="+mj-ea"/>
              </a:rPr>
              <a:t> </a:t>
            </a:r>
            <a:r>
              <a:rPr lang="tr-TR" sz="2400" b="1" spc="-150" dirty="0">
                <a:solidFill>
                  <a:srgbClr val="002060"/>
                </a:solidFill>
                <a:latin typeface="Calibri"/>
                <a:ea typeface="+mj-ea"/>
              </a:rPr>
              <a:t>Bulgaristan-Türkiye SÖİ </a:t>
            </a:r>
            <a:r>
              <a:rPr lang="tr-TR" sz="2400" b="1" spc="-150" dirty="0" smtClean="0">
                <a:solidFill>
                  <a:srgbClr val="002060"/>
                </a:solidFill>
                <a:latin typeface="Calibri"/>
                <a:ea typeface="+mj-ea"/>
              </a:rPr>
              <a:t>Programı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053264" cy="851518"/>
          </a:xfrm>
          <a:prstGeom prst="rect">
            <a:avLst/>
          </a:prstGeom>
        </p:spPr>
      </p:pic>
      <p:pic>
        <p:nvPicPr>
          <p:cNvPr id="7" name="13 İçerik Yer Tutucusu" descr="Program Areas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2402"/>
            <a:ext cx="4009011" cy="36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4716016" y="1642249"/>
            <a:ext cx="3600400" cy="2856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1F497D"/>
                </a:solidFill>
                <a:latin typeface="Calibri"/>
                <a:cs typeface="+mn-cs"/>
              </a:rPr>
              <a:t>Bulgaristan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:</a:t>
            </a:r>
            <a:endParaRPr lang="tr-TR" dirty="0">
              <a:solidFill>
                <a:srgbClr val="1F497D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Burgaz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İdari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Bölgesi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(13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Belediye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Hasköy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İdari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Bölgesi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(11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Belediye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Yambol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İdari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Bölgesi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 (5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Belediye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1F497D"/>
                </a:solidFill>
                <a:latin typeface="Calibri"/>
                <a:cs typeface="+mn-cs"/>
              </a:rPr>
              <a:t>Türkiye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Edirne İli (9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Belediye</a:t>
            </a: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F497D"/>
                </a:solidFill>
                <a:latin typeface="Calibri"/>
                <a:cs typeface="+mn-cs"/>
              </a:rPr>
              <a:t>Kırklareli İli (8 </a:t>
            </a:r>
            <a:r>
              <a:rPr lang="en-US" dirty="0" err="1">
                <a:solidFill>
                  <a:srgbClr val="1F497D"/>
                </a:solidFill>
                <a:latin typeface="Calibri"/>
                <a:cs typeface="+mn-cs"/>
              </a:rPr>
              <a:t>Belediye</a:t>
            </a:r>
            <a:r>
              <a:rPr lang="en-US" sz="1764" dirty="0">
                <a:solidFill>
                  <a:srgbClr val="333399"/>
                </a:solidFill>
                <a:latin typeface="Calibri"/>
                <a:cs typeface="+mn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64" dirty="0">
              <a:solidFill>
                <a:srgbClr val="336699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79639" y="182622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Bulgaristan-Türkiye </a:t>
            </a:r>
            <a:r>
              <a:rPr lang="tr-TR" altLang="tr-TR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SÖİ </a:t>
            </a:r>
            <a:br>
              <a:rPr lang="tr-TR" altLang="tr-TR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tr-TR" altLang="tr-TR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2021-2027 Dönemi Hazırlıkları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79639" y="1556792"/>
            <a:ext cx="84969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2"/>
                </a:solidFill>
              </a:rPr>
              <a:t>Yeni Dönem Öncelikleri</a:t>
            </a:r>
          </a:p>
          <a:p>
            <a:endParaRPr lang="tr-TR" sz="2800" b="1" dirty="0">
              <a:solidFill>
                <a:schemeClr val="tx2"/>
              </a:solidFill>
            </a:endParaRPr>
          </a:p>
          <a:p>
            <a:r>
              <a:rPr lang="tr-TR" sz="2400" b="1" u="sng" dirty="0" smtClean="0">
                <a:solidFill>
                  <a:schemeClr val="tx2"/>
                </a:solidFill>
              </a:rPr>
              <a:t>PO 2: A </a:t>
            </a:r>
            <a:r>
              <a:rPr lang="tr-TR" sz="2400" b="1" u="sng" dirty="0" err="1">
                <a:solidFill>
                  <a:schemeClr val="tx2"/>
                </a:solidFill>
              </a:rPr>
              <a:t>greener</a:t>
            </a:r>
            <a:r>
              <a:rPr lang="tr-TR" sz="2400" b="1" u="sng" dirty="0">
                <a:solidFill>
                  <a:schemeClr val="tx2"/>
                </a:solidFill>
              </a:rPr>
              <a:t>, </a:t>
            </a:r>
            <a:r>
              <a:rPr lang="tr-TR" sz="2400" b="1" u="sng" dirty="0" err="1">
                <a:solidFill>
                  <a:schemeClr val="tx2"/>
                </a:solidFill>
              </a:rPr>
              <a:t>low-carbon</a:t>
            </a:r>
            <a:r>
              <a:rPr lang="tr-TR" sz="2400" b="1" u="sng" dirty="0">
                <a:solidFill>
                  <a:schemeClr val="tx2"/>
                </a:solidFill>
              </a:rPr>
              <a:t> </a:t>
            </a:r>
            <a:r>
              <a:rPr lang="tr-TR" sz="2400" b="1" u="sng" dirty="0" smtClean="0">
                <a:solidFill>
                  <a:schemeClr val="tx2"/>
                </a:solidFill>
              </a:rPr>
              <a:t>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2"/>
                </a:solidFill>
              </a:rPr>
              <a:t>Promoting energy efficiency and reducing greenhouse gas </a:t>
            </a:r>
            <a:r>
              <a:rPr lang="en-GB" i="1" dirty="0" smtClean="0">
                <a:solidFill>
                  <a:schemeClr val="tx2"/>
                </a:solidFill>
              </a:rPr>
              <a:t>emissions</a:t>
            </a:r>
            <a:endParaRPr lang="tr-TR" i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2"/>
                </a:solidFill>
              </a:rPr>
              <a:t>Promoting the transition to a circular </a:t>
            </a:r>
            <a:r>
              <a:rPr lang="en-GB" i="1" dirty="0" err="1" smtClean="0">
                <a:solidFill>
                  <a:schemeClr val="tx2"/>
                </a:solidFill>
              </a:rPr>
              <a:t>econo</a:t>
            </a:r>
            <a:r>
              <a:rPr lang="tr-TR" i="1" dirty="0" err="1" smtClean="0">
                <a:solidFill>
                  <a:schemeClr val="tx2"/>
                </a:solidFill>
              </a:rPr>
              <a:t>my</a:t>
            </a:r>
            <a:endParaRPr lang="tr-TR" i="1" dirty="0" smtClean="0">
              <a:solidFill>
                <a:schemeClr val="tx2"/>
              </a:solidFill>
            </a:endParaRPr>
          </a:p>
          <a:p>
            <a:endParaRPr lang="tr-TR" i="1" dirty="0">
              <a:solidFill>
                <a:schemeClr val="tx2"/>
              </a:solidFill>
            </a:endParaRPr>
          </a:p>
          <a:p>
            <a:r>
              <a:rPr lang="en-GB" sz="2400" b="1" u="sng" dirty="0" smtClean="0">
                <a:solidFill>
                  <a:schemeClr val="tx2"/>
                </a:solidFill>
              </a:rPr>
              <a:t>PO 5</a:t>
            </a:r>
            <a:r>
              <a:rPr lang="tr-TR" sz="2400" b="1" u="sng" dirty="0" smtClean="0">
                <a:solidFill>
                  <a:schemeClr val="tx2"/>
                </a:solidFill>
              </a:rPr>
              <a:t>: </a:t>
            </a:r>
            <a:r>
              <a:rPr lang="en-GB" sz="2400" b="1" u="sng" dirty="0" smtClean="0">
                <a:solidFill>
                  <a:schemeClr val="tx2"/>
                </a:solidFill>
              </a:rPr>
              <a:t>A </a:t>
            </a:r>
            <a:r>
              <a:rPr lang="en-GB" sz="2400" b="1" u="sng" dirty="0">
                <a:solidFill>
                  <a:schemeClr val="tx2"/>
                </a:solidFill>
              </a:rPr>
              <a:t>Europe closer to </a:t>
            </a:r>
            <a:r>
              <a:rPr lang="en-GB" sz="2400" b="1" u="sng" dirty="0" smtClean="0">
                <a:solidFill>
                  <a:schemeClr val="tx2"/>
                </a:solidFill>
              </a:rPr>
              <a:t>citizens</a:t>
            </a:r>
            <a:endParaRPr lang="tr-TR" sz="2400" b="1" u="sng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2"/>
                </a:solidFill>
              </a:rPr>
              <a:t>Fostering the integrated social, economic and environmental development, cultural </a:t>
            </a:r>
            <a:r>
              <a:rPr lang="en-GB" i="1" dirty="0" smtClean="0">
                <a:solidFill>
                  <a:schemeClr val="tx2"/>
                </a:solidFill>
              </a:rPr>
              <a:t>heritage</a:t>
            </a:r>
            <a:endParaRPr lang="tr-TR" i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b="1" i="1" u="sng" dirty="0">
              <a:solidFill>
                <a:schemeClr val="tx2"/>
              </a:solidFill>
            </a:endParaRPr>
          </a:p>
          <a:p>
            <a:r>
              <a:rPr lang="en-US" sz="2400" b="1" u="sng" dirty="0">
                <a:solidFill>
                  <a:schemeClr val="tx2"/>
                </a:solidFill>
              </a:rPr>
              <a:t>ISO 2:  A safer and more secure </a:t>
            </a:r>
            <a:r>
              <a:rPr lang="en-US" sz="2400" b="1" u="sng" dirty="0" smtClean="0">
                <a:solidFill>
                  <a:schemeClr val="tx2"/>
                </a:solidFill>
              </a:rPr>
              <a:t>Europe</a:t>
            </a:r>
            <a:endParaRPr lang="tr-TR" sz="2400" b="1" u="sng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2"/>
                </a:solidFill>
              </a:rPr>
              <a:t>Improving migration </a:t>
            </a:r>
            <a:r>
              <a:rPr lang="en-GB" i="1" dirty="0" smtClean="0">
                <a:solidFill>
                  <a:schemeClr val="tx2"/>
                </a:solidFill>
              </a:rPr>
              <a:t>management</a:t>
            </a:r>
            <a:r>
              <a:rPr lang="tr-TR" i="1" dirty="0" smtClean="0">
                <a:solidFill>
                  <a:schemeClr val="tx2"/>
                </a:solidFill>
              </a:rPr>
              <a:t> (göç yönetimi alanında stratejik proje tasarlanıyor)</a:t>
            </a:r>
            <a:endParaRPr lang="tr-TR" sz="2800" b="1" u="sng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i="1" dirty="0" smtClean="0">
              <a:solidFill>
                <a:schemeClr val="tx2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053264" cy="8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79639" y="182622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Bulgaristan-Türkiye </a:t>
            </a:r>
            <a:r>
              <a:rPr lang="tr-TR" altLang="tr-TR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SÖİ </a:t>
            </a:r>
            <a:br>
              <a:rPr lang="tr-TR" altLang="tr-TR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tr-TR" altLang="tr-TR" sz="2400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2021-2027 Dönemi Hazırlıkları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053264" cy="851518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16552" y="1340768"/>
            <a:ext cx="8640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800" b="1" u="sng" dirty="0" smtClean="0">
              <a:solidFill>
                <a:schemeClr val="tx2"/>
              </a:solidFill>
            </a:endParaRPr>
          </a:p>
          <a:p>
            <a:pPr algn="just"/>
            <a:endParaRPr lang="tr-TR" sz="2800" b="1" u="sng" dirty="0">
              <a:solidFill>
                <a:schemeClr val="tx2"/>
              </a:solidFill>
            </a:endParaRPr>
          </a:p>
          <a:p>
            <a:pPr algn="just"/>
            <a:endParaRPr lang="tr-TR" sz="2800" b="1" u="sng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tx2"/>
                </a:solidFill>
              </a:rPr>
              <a:t>Program belgesi hazırlıkları tamamlandı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tx2"/>
                </a:solidFill>
              </a:rPr>
              <a:t>TR uygun görüşümüzü verdik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tx2"/>
                </a:solidFill>
              </a:rPr>
              <a:t>Komisyon’a sunulmak üzere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tx2"/>
                </a:solidFill>
              </a:rPr>
              <a:t>Tahmini teklif çağrısı- 2022 sonu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tx2"/>
                </a:solidFill>
              </a:rPr>
              <a:t>Yeni </a:t>
            </a:r>
            <a:r>
              <a:rPr lang="tr-TR" sz="2800" b="1" dirty="0">
                <a:solidFill>
                  <a:schemeClr val="tx2"/>
                </a:solidFill>
              </a:rPr>
              <a:t>Dönem Bütçesi: 34 415 251 </a:t>
            </a:r>
            <a:r>
              <a:rPr lang="tr-TR" sz="2800" b="1" dirty="0" smtClean="0">
                <a:solidFill>
                  <a:schemeClr val="tx2"/>
                </a:solidFill>
              </a:rPr>
              <a:t>Avro</a:t>
            </a:r>
            <a:endParaRPr lang="tr-TR" sz="2800" b="1" dirty="0">
              <a:solidFill>
                <a:schemeClr val="tx2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721713" y="1779305"/>
            <a:ext cx="7419138" cy="388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23657">
              <a:spcBef>
                <a:spcPts val="212"/>
              </a:spcBef>
              <a:buClrTx/>
              <a:defRPr/>
            </a:pPr>
            <a:endParaRPr lang="tr-TR" altLang="tr-TR" sz="849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defTabSz="423657">
              <a:spcBef>
                <a:spcPts val="566"/>
              </a:spcBef>
              <a:buClrTx/>
              <a:defRPr/>
            </a:pPr>
            <a:r>
              <a:rPr lang="tr-TR" altLang="tr-TR" sz="2263" b="1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29916" y="1527716"/>
            <a:ext cx="8216266" cy="44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869" tIns="44132" rIns="84869" bIns="44132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23657">
              <a:spcBef>
                <a:spcPts val="566"/>
              </a:spcBef>
              <a:buClrTx/>
              <a:defRPr/>
            </a:pPr>
            <a:endParaRPr lang="tr-TR" altLang="tr-TR" sz="943" b="1" dirty="0">
              <a:solidFill>
                <a:srgbClr val="262699"/>
              </a:solidFill>
              <a:ea typeface="ＭＳ Ｐゴシック" panose="020B0600070205080204" pitchFamily="34" charset="-128"/>
            </a:endParaRPr>
          </a:p>
          <a:p>
            <a:pPr algn="ctr" defTabSz="423657">
              <a:spcBef>
                <a:spcPts val="566"/>
              </a:spcBef>
              <a:buClrTx/>
              <a:defRPr/>
            </a:pPr>
            <a:r>
              <a:rPr lang="tr-TR" altLang="tr-TR" sz="3018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INTERREG NEXT </a:t>
            </a:r>
            <a:r>
              <a:rPr lang="tr-TR" altLang="tr-TR" sz="3018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KARADENİZ HAVZASINDA </a:t>
            </a:r>
          </a:p>
          <a:p>
            <a:pPr algn="ctr" defTabSz="423657">
              <a:spcBef>
                <a:spcPct val="0"/>
              </a:spcBef>
              <a:buClrTx/>
              <a:defRPr/>
            </a:pPr>
            <a:r>
              <a:rPr lang="tr-TR" altLang="tr-TR" sz="3018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SINIR ÖTESİ İŞBİRLİĞİ </a:t>
            </a:r>
            <a:r>
              <a:rPr lang="tr-TR" altLang="tr-TR" sz="3018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PROGRAMI</a:t>
            </a:r>
            <a:endParaRPr lang="tr-TR" altLang="tr-TR" sz="3018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16" y="2817873"/>
            <a:ext cx="3292931" cy="2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1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699" y="191319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Karadeniz Havzasında </a:t>
            </a:r>
            <a:br>
              <a:rPr lang="tr-TR" alt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</a:br>
            <a:r>
              <a:rPr lang="tr-TR" altLang="tr-T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  <a:t>Sınır Ötesi İşbirliği Programı</a:t>
            </a:r>
            <a:endParaRPr lang="tr-TR" altLang="tr-T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196752"/>
            <a:ext cx="5616623" cy="280831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51" y="3955028"/>
            <a:ext cx="8455885" cy="223132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140418"/>
            <a:ext cx="1799281" cy="10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179512" y="1556792"/>
            <a:ext cx="8712968" cy="5400600"/>
          </a:xfrm>
          <a:prstGeom prst="rect">
            <a:avLst/>
          </a:prstGeom>
        </p:spPr>
        <p:txBody>
          <a:bodyPr/>
          <a:lstStyle/>
          <a:p>
            <a:pPr marL="179388" indent="0">
              <a:buNone/>
              <a:defRPr/>
            </a:pPr>
            <a:r>
              <a:rPr lang="tr-TR" sz="2800" b="1" u="sng" spc="-15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Sunum İçeriği:</a:t>
            </a:r>
          </a:p>
          <a:p>
            <a:pPr marL="179388" indent="0">
              <a:buNone/>
              <a:defRPr/>
            </a:pPr>
            <a:endParaRPr lang="tr-TR" sz="2800" b="1" u="sng" spc="-15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871537" indent="-514350">
              <a:spcAft>
                <a:spcPts val="600"/>
              </a:spcAft>
              <a:buAutoNum type="arabicPeriod"/>
              <a:defRPr/>
            </a:pPr>
            <a:r>
              <a:rPr lang="tr-TR" sz="2800" b="1" spc="-15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AB’de Sınır Ötesi İşbirliği Programları</a:t>
            </a:r>
          </a:p>
          <a:p>
            <a:pPr marL="871537" indent="-514350">
              <a:spcAft>
                <a:spcPts val="600"/>
              </a:spcAft>
              <a:buAutoNum type="arabicPeriod"/>
              <a:defRPr/>
            </a:pPr>
            <a:r>
              <a:rPr lang="tr-TR" sz="2800" b="1" spc="-15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Türkiye ve SÖİ Programları</a:t>
            </a:r>
          </a:p>
          <a:p>
            <a:pPr marL="871537" indent="-514350">
              <a:spcAft>
                <a:spcPts val="600"/>
              </a:spcAft>
              <a:buAutoNum type="arabicPeriod"/>
              <a:defRPr/>
            </a:pPr>
            <a:r>
              <a:rPr lang="tr-TR" sz="2800" b="1" spc="-15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2021-2027 Dönemi</a:t>
            </a:r>
            <a:endParaRPr lang="tr-TR" b="1" spc="-15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tr-TR" sz="1000" dirty="0">
              <a:solidFill>
                <a:schemeClr val="tx2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1909"/>
            <a:ext cx="1440161" cy="925202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926"/>
            <a:ext cx="2411514" cy="933479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1309832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431504" y="221228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Karadeniz SÖİ 2021-2027 Dönemi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Hazırlıkları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17981" y="1182561"/>
            <a:ext cx="84969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800" b="1" u="sng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tx2"/>
                </a:solidFill>
              </a:rPr>
              <a:t>Yeni Dönem Öncelikleri </a:t>
            </a:r>
          </a:p>
          <a:p>
            <a:pPr algn="just"/>
            <a:r>
              <a:rPr lang="en-US" sz="2400" b="1" u="sng" dirty="0" smtClean="0">
                <a:solidFill>
                  <a:schemeClr val="tx2"/>
                </a:solidFill>
              </a:rPr>
              <a:t>PO</a:t>
            </a:r>
            <a:r>
              <a:rPr lang="tr-TR" sz="2400" b="1" u="sng" dirty="0" smtClean="0">
                <a:solidFill>
                  <a:schemeClr val="tx2"/>
                </a:solidFill>
              </a:rPr>
              <a:t> </a:t>
            </a:r>
            <a:r>
              <a:rPr lang="en-US" sz="2400" b="1" u="sng" dirty="0">
                <a:solidFill>
                  <a:schemeClr val="tx2"/>
                </a:solidFill>
              </a:rPr>
              <a:t>1</a:t>
            </a:r>
            <a:r>
              <a:rPr lang="tr-TR" sz="2400" b="1" u="sng" dirty="0">
                <a:solidFill>
                  <a:schemeClr val="tx2"/>
                </a:solidFill>
              </a:rPr>
              <a:t>: A</a:t>
            </a:r>
            <a:r>
              <a:rPr lang="en-US" sz="2400" b="1" u="sng" dirty="0">
                <a:solidFill>
                  <a:schemeClr val="tx2"/>
                </a:solidFill>
              </a:rPr>
              <a:t> more competitive and smarter Europe</a:t>
            </a:r>
            <a:endParaRPr lang="tr-TR" sz="2400" b="1" u="sng" dirty="0">
              <a:solidFill>
                <a:schemeClr val="tx2"/>
              </a:solidFill>
            </a:endParaRPr>
          </a:p>
          <a:p>
            <a:pPr lvl="0"/>
            <a:endParaRPr lang="tr-TR" b="1" dirty="0">
              <a:solidFill>
                <a:schemeClr val="tx2"/>
              </a:solidFill>
            </a:endParaRPr>
          </a:p>
          <a:p>
            <a:pPr lvl="0"/>
            <a:r>
              <a:rPr lang="tr-TR" sz="2000" dirty="0">
                <a:solidFill>
                  <a:schemeClr val="tx2"/>
                </a:solidFill>
              </a:rPr>
              <a:t>SO 1: </a:t>
            </a:r>
            <a:r>
              <a:rPr lang="en-GB" sz="2000" dirty="0">
                <a:solidFill>
                  <a:schemeClr val="tx2"/>
                </a:solidFill>
              </a:rPr>
              <a:t>Developing and enhancing research and innovation capacities and the uptake of advanced technologies</a:t>
            </a:r>
            <a:endParaRPr lang="tr-TR" sz="2000" dirty="0">
              <a:solidFill>
                <a:schemeClr val="tx2"/>
              </a:solidFill>
            </a:endParaRPr>
          </a:p>
          <a:p>
            <a:pPr lvl="0"/>
            <a:endParaRPr lang="tr-TR" sz="2000" dirty="0">
              <a:solidFill>
                <a:schemeClr val="tx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b="1" u="sng" dirty="0">
                <a:solidFill>
                  <a:schemeClr val="tx2"/>
                </a:solidFill>
              </a:rPr>
              <a:t>PO 2: A </a:t>
            </a:r>
            <a:r>
              <a:rPr lang="tr-TR" sz="2400" b="1" u="sng" dirty="0" err="1">
                <a:solidFill>
                  <a:schemeClr val="tx2"/>
                </a:solidFill>
              </a:rPr>
              <a:t>greener</a:t>
            </a:r>
            <a:r>
              <a:rPr lang="tr-TR" sz="2400" b="1" u="sng" dirty="0">
                <a:solidFill>
                  <a:schemeClr val="tx2"/>
                </a:solidFill>
              </a:rPr>
              <a:t>, </a:t>
            </a:r>
            <a:r>
              <a:rPr lang="tr-TR" sz="2400" b="1" u="sng" dirty="0" err="1">
                <a:solidFill>
                  <a:schemeClr val="tx2"/>
                </a:solidFill>
              </a:rPr>
              <a:t>low-carbon</a:t>
            </a:r>
            <a:r>
              <a:rPr lang="tr-TR" sz="2400" b="1" u="sng" dirty="0">
                <a:solidFill>
                  <a:schemeClr val="tx2"/>
                </a:solidFill>
              </a:rPr>
              <a:t> Europe</a:t>
            </a:r>
          </a:p>
          <a:p>
            <a:pPr lvl="0"/>
            <a:endParaRPr lang="tr-TR" b="1" dirty="0">
              <a:solidFill>
                <a:schemeClr val="tx2"/>
              </a:solidFill>
            </a:endParaRPr>
          </a:p>
          <a:p>
            <a:pPr lvl="0"/>
            <a:r>
              <a:rPr lang="tr-TR" sz="2000" dirty="0">
                <a:solidFill>
                  <a:schemeClr val="tx2"/>
                </a:solidFill>
              </a:rPr>
              <a:t>SO 4: </a:t>
            </a:r>
            <a:r>
              <a:rPr lang="en-US" sz="2000" dirty="0">
                <a:solidFill>
                  <a:schemeClr val="tx2"/>
                </a:solidFill>
              </a:rPr>
              <a:t>Promoting climate change adaptation, and disaster risk prevention, resilience, taking into account eco-system based approaches</a:t>
            </a:r>
            <a:endParaRPr lang="tr-TR" sz="2000" dirty="0">
              <a:solidFill>
                <a:schemeClr val="tx2"/>
              </a:solidFill>
            </a:endParaRPr>
          </a:p>
          <a:p>
            <a:pPr lvl="0"/>
            <a:endParaRPr lang="tr-TR" sz="2000" dirty="0">
              <a:solidFill>
                <a:schemeClr val="tx2"/>
              </a:solidFill>
            </a:endParaRPr>
          </a:p>
          <a:p>
            <a:pPr lvl="0"/>
            <a:r>
              <a:rPr lang="tr-TR" sz="2000" dirty="0">
                <a:solidFill>
                  <a:schemeClr val="tx2"/>
                </a:solidFill>
              </a:rPr>
              <a:t>SO 7: </a:t>
            </a:r>
            <a:r>
              <a:rPr lang="en-US" sz="2000" dirty="0">
                <a:solidFill>
                  <a:schemeClr val="tx2"/>
                </a:solidFill>
              </a:rPr>
              <a:t>Enhancing protection and preservation of nature, biodiversity, and green infrastructure, including in urban areas, and reducing all forms of pollution</a:t>
            </a:r>
            <a:endParaRPr lang="tr-TR" sz="2800" b="1" dirty="0">
              <a:solidFill>
                <a:schemeClr val="tx2"/>
              </a:solidFill>
            </a:endParaRPr>
          </a:p>
          <a:p>
            <a:pPr algn="just"/>
            <a:endParaRPr lang="tr-TR" sz="2800" b="1" dirty="0" smtClean="0">
              <a:solidFill>
                <a:schemeClr val="tx2"/>
              </a:solidFill>
            </a:endParaRPr>
          </a:p>
          <a:p>
            <a:pPr algn="just"/>
            <a:endParaRPr lang="tr-TR" dirty="0">
              <a:solidFill>
                <a:schemeClr val="tx2"/>
              </a:solidFill>
            </a:endParaRPr>
          </a:p>
          <a:p>
            <a:endParaRPr lang="tr-TR" b="1" u="sng" dirty="0">
              <a:solidFill>
                <a:schemeClr val="tx2"/>
              </a:solidFill>
            </a:endParaRPr>
          </a:p>
          <a:p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9838"/>
            <a:ext cx="2013735" cy="9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79639" y="180198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Karadeniz SÖİ 2021-2027 Dönemi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Hazırlıkları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79639" y="1556792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 smtClean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endParaRPr lang="tr-TR" sz="2000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2"/>
                </a:solidFill>
              </a:rPr>
              <a:t>Program belgesi hazırlıkları tamamlandı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2"/>
                </a:solidFill>
              </a:rPr>
              <a:t>TR uygun görüşümüzü verdik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2"/>
                </a:solidFill>
              </a:rPr>
              <a:t>Komisyon’a sunulmak üzere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chemeClr val="tx2"/>
                </a:solidFill>
              </a:rPr>
              <a:t>Tahmini teklif çağrısı- 2022 </a:t>
            </a:r>
            <a:r>
              <a:rPr lang="tr-TR" sz="3200" b="1" dirty="0" smtClean="0">
                <a:solidFill>
                  <a:schemeClr val="tx2"/>
                </a:solidFill>
              </a:rPr>
              <a:t>sonu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3200" b="1" dirty="0" smtClean="0">
                <a:solidFill>
                  <a:schemeClr val="tx2"/>
                </a:solidFill>
              </a:rPr>
              <a:t>Yeni dönem </a:t>
            </a:r>
            <a:r>
              <a:rPr lang="tr-TR" sz="3200" b="1" dirty="0">
                <a:solidFill>
                  <a:schemeClr val="tx2"/>
                </a:solidFill>
              </a:rPr>
              <a:t>bütçesi: </a:t>
            </a:r>
            <a:r>
              <a:rPr lang="tr-TR" sz="3200" b="1" dirty="0" smtClean="0">
                <a:solidFill>
                  <a:schemeClr val="tx2"/>
                </a:solidFill>
              </a:rPr>
              <a:t>71.000.000  Avro</a:t>
            </a:r>
            <a:endParaRPr lang="tr-TR" sz="3200" dirty="0" smtClean="0">
              <a:solidFill>
                <a:schemeClr val="tx2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9838"/>
            <a:ext cx="2013735" cy="93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721713" y="1779305"/>
            <a:ext cx="7419138" cy="388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23657">
              <a:spcBef>
                <a:spcPts val="212"/>
              </a:spcBef>
              <a:buClrTx/>
              <a:defRPr/>
            </a:pPr>
            <a:endParaRPr lang="tr-TR" altLang="tr-TR" sz="849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defTabSz="423657">
              <a:spcBef>
                <a:spcPts val="566"/>
              </a:spcBef>
              <a:buClrTx/>
              <a:defRPr/>
            </a:pPr>
            <a:r>
              <a:rPr lang="tr-TR" altLang="tr-TR" sz="2263" b="1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29916" y="1527716"/>
            <a:ext cx="8216266" cy="44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4869" tIns="44132" rIns="84869" bIns="44132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23657">
              <a:spcBef>
                <a:spcPts val="566"/>
              </a:spcBef>
              <a:buClrTx/>
              <a:defRPr/>
            </a:pPr>
            <a:endParaRPr lang="tr-TR" altLang="tr-TR" sz="943" b="1" dirty="0">
              <a:solidFill>
                <a:srgbClr val="262699"/>
              </a:solidFill>
              <a:ea typeface="ＭＳ Ｐゴシック" panose="020B0600070205080204" pitchFamily="34" charset="-128"/>
            </a:endParaRPr>
          </a:p>
          <a:p>
            <a:pPr algn="ctr" defTabSz="423657">
              <a:spcBef>
                <a:spcPts val="566"/>
              </a:spcBef>
              <a:buClrTx/>
              <a:defRPr/>
            </a:pPr>
            <a:r>
              <a:rPr lang="tr-TR" altLang="tr-TR" sz="3018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INTERREG NEXT AKDENİZ </a:t>
            </a:r>
            <a:r>
              <a:rPr lang="tr-TR" altLang="tr-TR" sz="3018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HAVZASINDA </a:t>
            </a:r>
          </a:p>
          <a:p>
            <a:pPr algn="ctr" defTabSz="423657">
              <a:spcBef>
                <a:spcPct val="0"/>
              </a:spcBef>
              <a:buClrTx/>
              <a:defRPr/>
            </a:pPr>
            <a:r>
              <a:rPr lang="tr-TR" altLang="tr-TR" sz="3018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SINIR ÖTESİ İŞBİRLİĞİ </a:t>
            </a:r>
            <a:r>
              <a:rPr lang="tr-TR" altLang="tr-TR" sz="3018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PROGRAMI</a:t>
            </a:r>
          </a:p>
          <a:p>
            <a:pPr algn="ctr" defTabSz="423657">
              <a:spcBef>
                <a:spcPct val="0"/>
              </a:spcBef>
              <a:buClrTx/>
              <a:defRPr/>
            </a:pPr>
            <a:endParaRPr lang="tr-TR" altLang="tr-TR" sz="3018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algn="ctr" defTabSz="423657">
              <a:spcBef>
                <a:spcPct val="0"/>
              </a:spcBef>
              <a:buClrTx/>
              <a:defRPr/>
            </a:pPr>
            <a:endParaRPr lang="tr-TR" altLang="tr-TR" sz="3018" b="1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32411"/>
            <a:ext cx="4392488" cy="1676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935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1547664" y="427199"/>
            <a:ext cx="5108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Havzasında Sınır Ötesi İşbirliği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472608" cy="302433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63251" y="4595063"/>
            <a:ext cx="8420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tx2"/>
                </a:solidFill>
              </a:rPr>
              <a:t>7 </a:t>
            </a:r>
            <a:r>
              <a:rPr lang="tr-TR" sz="1600" dirty="0">
                <a:solidFill>
                  <a:schemeClr val="tx2"/>
                </a:solidFill>
              </a:rPr>
              <a:t>AB </a:t>
            </a:r>
            <a:r>
              <a:rPr lang="tr-TR" sz="1600" dirty="0" smtClean="0">
                <a:solidFill>
                  <a:schemeClr val="tx2"/>
                </a:solidFill>
              </a:rPr>
              <a:t>Üyesi: Fransa</a:t>
            </a:r>
            <a:r>
              <a:rPr lang="tr-TR" sz="1600" dirty="0">
                <a:solidFill>
                  <a:schemeClr val="tx2"/>
                </a:solidFill>
              </a:rPr>
              <a:t>, Yunanistan, İtalya, Malta, </a:t>
            </a:r>
            <a:r>
              <a:rPr lang="tr-TR" sz="1600" dirty="0" smtClean="0">
                <a:solidFill>
                  <a:schemeClr val="tx2"/>
                </a:solidFill>
              </a:rPr>
              <a:t>Portekiz, </a:t>
            </a:r>
            <a:r>
              <a:rPr lang="tr-TR" sz="1600" dirty="0">
                <a:solidFill>
                  <a:schemeClr val="tx2"/>
                </a:solidFill>
              </a:rPr>
              <a:t>İspanya, </a:t>
            </a:r>
            <a:r>
              <a:rPr lang="tr-TR" sz="1600" dirty="0" smtClean="0">
                <a:solidFill>
                  <a:schemeClr val="tx2"/>
                </a:solidFill>
              </a:rPr>
              <a:t>GKRY</a:t>
            </a:r>
            <a:endParaRPr lang="tr-TR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tx2"/>
                </a:solidFill>
              </a:rPr>
              <a:t>7 AB Komşuluk Politikası </a:t>
            </a:r>
            <a:r>
              <a:rPr lang="tr-TR" sz="1600" dirty="0">
                <a:solidFill>
                  <a:schemeClr val="tx2"/>
                </a:solidFill>
              </a:rPr>
              <a:t>ülkesi: Cezayir, Mısır, İsrail, Filistin, Ürdün, Lübnan, Tunus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chemeClr val="tx2"/>
                </a:solidFill>
              </a:rPr>
              <a:t>1 </a:t>
            </a:r>
            <a:r>
              <a:rPr lang="tr-TR" sz="1600" dirty="0">
                <a:solidFill>
                  <a:schemeClr val="tx2"/>
                </a:solidFill>
              </a:rPr>
              <a:t>AB üyelik müzakeresi </a:t>
            </a:r>
            <a:r>
              <a:rPr lang="tr-TR" sz="1600" dirty="0" smtClean="0">
                <a:solidFill>
                  <a:schemeClr val="tx2"/>
                </a:solidFill>
              </a:rPr>
              <a:t>ülkesi: Türkiye (Tekirdağ, Edirne, Kırklareli, Çanakkale, Balıkesir, Manisa, Kütahya, Afyon, İzmir, Uşak, Aydın, Denizli, Isparta, Muğla, Burdur, Antalya, Mersin, Adana, Kahramanmaraş, Osmaniye, </a:t>
            </a:r>
            <a:r>
              <a:rPr lang="tr-TR" sz="1600" dirty="0">
                <a:solidFill>
                  <a:schemeClr val="tx2"/>
                </a:solidFill>
              </a:rPr>
              <a:t>H</a:t>
            </a:r>
            <a:r>
              <a:rPr lang="tr-TR" sz="1600" dirty="0" smtClean="0">
                <a:solidFill>
                  <a:schemeClr val="tx2"/>
                </a:solidFill>
              </a:rPr>
              <a:t>atay)</a:t>
            </a:r>
            <a:endParaRPr lang="tr-TR" sz="1600" dirty="0">
              <a:solidFill>
                <a:schemeClr val="tx2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-828600" y="1947577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>
              <a:solidFill>
                <a:schemeClr val="tx2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400" b="1" i="1" kern="0" dirty="0">
              <a:solidFill>
                <a:srgbClr val="1F497D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39" y="280889"/>
            <a:ext cx="2127763" cy="7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467544" y="191319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</a:t>
            </a: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2021-2027 </a:t>
            </a: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Hazırlıkları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78241" y="1484784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2"/>
                </a:solidFill>
              </a:rPr>
              <a:t>Akdeniz Programı Öncelikler:</a:t>
            </a:r>
          </a:p>
          <a:p>
            <a:endParaRPr lang="tr-TR" sz="2800" b="1" u="sng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smtClean="0">
                <a:solidFill>
                  <a:schemeClr val="tx2"/>
                </a:solidFill>
              </a:rPr>
              <a:t>PO</a:t>
            </a:r>
            <a:r>
              <a:rPr lang="tr-TR" sz="2400" b="1" u="sng" dirty="0" smtClean="0">
                <a:solidFill>
                  <a:schemeClr val="tx2"/>
                </a:solidFill>
              </a:rPr>
              <a:t> </a:t>
            </a:r>
            <a:r>
              <a:rPr lang="en-US" sz="2400" b="1" u="sng" dirty="0" smtClean="0">
                <a:solidFill>
                  <a:schemeClr val="tx2"/>
                </a:solidFill>
              </a:rPr>
              <a:t>1</a:t>
            </a:r>
            <a:r>
              <a:rPr lang="tr-TR" sz="2400" b="1" u="sng" dirty="0" smtClean="0">
                <a:solidFill>
                  <a:schemeClr val="tx2"/>
                </a:solidFill>
              </a:rPr>
              <a:t>: </a:t>
            </a:r>
            <a:r>
              <a:rPr lang="en-US" sz="2400" b="1" u="sng" dirty="0" smtClean="0">
                <a:solidFill>
                  <a:schemeClr val="tx2"/>
                </a:solidFill>
              </a:rPr>
              <a:t>a </a:t>
            </a:r>
            <a:r>
              <a:rPr lang="en-US" sz="2400" b="1" u="sng" dirty="0">
                <a:solidFill>
                  <a:schemeClr val="tx2"/>
                </a:solidFill>
              </a:rPr>
              <a:t>more competitive and smarter </a:t>
            </a:r>
            <a:r>
              <a:rPr lang="en-US" sz="2400" b="1" u="sng" dirty="0" smtClean="0">
                <a:solidFill>
                  <a:schemeClr val="tx2"/>
                </a:solidFill>
              </a:rPr>
              <a:t>Europe</a:t>
            </a:r>
            <a:endParaRPr lang="tr-TR" sz="2400" b="1" u="sng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Developing and enhancing research and innovation capacities and the uptake of advanced </a:t>
            </a:r>
            <a:r>
              <a:rPr lang="en-GB" dirty="0" smtClean="0">
                <a:solidFill>
                  <a:schemeClr val="tx2"/>
                </a:solidFill>
              </a:rPr>
              <a:t>technologies</a:t>
            </a:r>
            <a:endParaRPr lang="tr-TR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Enhancing sustainable growth and competitiveness of SMEs and job creation in SMEs, including by productive investments </a:t>
            </a:r>
            <a:endParaRPr lang="tr-TR" sz="2800" b="1" u="sng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b="1" u="sng" dirty="0" smtClean="0">
                <a:solidFill>
                  <a:schemeClr val="tx2"/>
                </a:solidFill>
              </a:rPr>
              <a:t>PO 2: A </a:t>
            </a:r>
            <a:r>
              <a:rPr lang="tr-TR" sz="2400" b="1" u="sng" dirty="0" err="1" smtClean="0">
                <a:solidFill>
                  <a:schemeClr val="tx2"/>
                </a:solidFill>
              </a:rPr>
              <a:t>greener</a:t>
            </a:r>
            <a:r>
              <a:rPr lang="tr-TR" sz="2400" b="1" u="sng" dirty="0" smtClean="0">
                <a:solidFill>
                  <a:schemeClr val="tx2"/>
                </a:solidFill>
              </a:rPr>
              <a:t>, </a:t>
            </a:r>
            <a:r>
              <a:rPr lang="tr-TR" sz="2400" b="1" u="sng" dirty="0" err="1" smtClean="0">
                <a:solidFill>
                  <a:schemeClr val="tx2"/>
                </a:solidFill>
              </a:rPr>
              <a:t>low-carbon</a:t>
            </a:r>
            <a:r>
              <a:rPr lang="tr-TR" sz="2400" b="1" u="sng" dirty="0" smtClean="0">
                <a:solidFill>
                  <a:schemeClr val="tx2"/>
                </a:solidFill>
              </a:rPr>
              <a:t>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Promoting energy efficiency and reducing greenhouse gas emissions</a:t>
            </a:r>
            <a:endParaRPr lang="tr-TR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Promoting </a:t>
            </a:r>
            <a:r>
              <a:rPr lang="en-GB" dirty="0">
                <a:solidFill>
                  <a:schemeClr val="tx2"/>
                </a:solidFill>
              </a:rPr>
              <a:t>climate change adaptation, and disaster risk prevention, resilience, taking into account eco-system based </a:t>
            </a:r>
            <a:r>
              <a:rPr lang="en-GB" dirty="0" smtClean="0">
                <a:solidFill>
                  <a:schemeClr val="tx2"/>
                </a:solidFill>
              </a:rPr>
              <a:t>approaches</a:t>
            </a:r>
            <a:endParaRPr lang="tr-TR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Promoting access to water and sustainable water management </a:t>
            </a:r>
            <a:endParaRPr lang="tr-TR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Promoting the transition to a circular and resource efficient economy </a:t>
            </a:r>
            <a:endParaRPr lang="tr-TR" dirty="0">
              <a:solidFill>
                <a:schemeClr val="tx2"/>
              </a:solidFill>
            </a:endParaRPr>
          </a:p>
          <a:p>
            <a:endParaRPr lang="tr-TR" dirty="0" smtClean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9927"/>
            <a:ext cx="2483522" cy="758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0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79639" y="166713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 Akdeniz SÖİ </a:t>
            </a: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2021-2027 </a:t>
            </a: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Hazırlıkları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1410672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b="1" u="sng" dirty="0" smtClean="0">
                <a:solidFill>
                  <a:schemeClr val="tx2"/>
                </a:solidFill>
              </a:rPr>
              <a:t>PO 4:</a:t>
            </a:r>
            <a:r>
              <a:rPr lang="en-US" sz="2400" b="1" u="sng" dirty="0" smtClean="0">
                <a:solidFill>
                  <a:schemeClr val="tx2"/>
                </a:solidFill>
              </a:rPr>
              <a:t> </a:t>
            </a:r>
            <a:r>
              <a:rPr lang="en-US" sz="2400" b="1" u="sng" dirty="0">
                <a:solidFill>
                  <a:schemeClr val="tx2"/>
                </a:solidFill>
              </a:rPr>
              <a:t>A more social and inclusive Europe </a:t>
            </a:r>
            <a:r>
              <a:rPr lang="en-US" sz="2400" b="1" u="sng" dirty="0" smtClean="0">
                <a:solidFill>
                  <a:schemeClr val="tx2"/>
                </a:solidFill>
              </a:rPr>
              <a:t>implementing </a:t>
            </a:r>
            <a:r>
              <a:rPr lang="en-US" sz="2400" b="1" u="sng" dirty="0">
                <a:solidFill>
                  <a:schemeClr val="tx2"/>
                </a:solidFill>
              </a:rPr>
              <a:t>the European Pillar of Social </a:t>
            </a:r>
            <a:r>
              <a:rPr lang="en-US" sz="2400" b="1" u="sng" dirty="0" smtClean="0">
                <a:solidFill>
                  <a:schemeClr val="tx2"/>
                </a:solidFill>
              </a:rPr>
              <a:t>Rights</a:t>
            </a:r>
            <a:endParaRPr lang="tr-TR" sz="2400" b="1" u="sng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Improving equal access to inclusive and quality services in education, training and lifelong learning through developing accessible infrastructure, including by fostering resilience for distance and on-line education and </a:t>
            </a:r>
            <a:r>
              <a:rPr lang="en-US" dirty="0" smtClean="0">
                <a:solidFill>
                  <a:schemeClr val="tx2"/>
                </a:solidFill>
              </a:rPr>
              <a:t>training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 err="1" smtClean="0">
                <a:solidFill>
                  <a:srgbClr val="FF0000"/>
                </a:solidFill>
              </a:rPr>
              <a:t>youth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emphasis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Ensuring equal access to health care and fostering resilience of health systems, including primary care, and promoting the transition from institutional to family- and community-based </a:t>
            </a:r>
            <a:r>
              <a:rPr lang="en-US" dirty="0" smtClean="0">
                <a:solidFill>
                  <a:schemeClr val="tx2"/>
                </a:solidFill>
              </a:rPr>
              <a:t>care</a:t>
            </a:r>
            <a:endParaRPr lang="tr-TR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400" b="1" u="sng" dirty="0" smtClean="0">
                <a:solidFill>
                  <a:schemeClr val="tx2"/>
                </a:solidFill>
              </a:rPr>
              <a:t>ISO 1: </a:t>
            </a:r>
            <a:r>
              <a:rPr lang="en-US" sz="2400" b="1" u="sng" dirty="0" err="1">
                <a:solidFill>
                  <a:schemeClr val="tx2"/>
                </a:solidFill>
              </a:rPr>
              <a:t>Interreg</a:t>
            </a:r>
            <a:r>
              <a:rPr lang="en-US" sz="2400" b="1" u="sng" dirty="0">
                <a:solidFill>
                  <a:schemeClr val="tx2"/>
                </a:solidFill>
              </a:rPr>
              <a:t>-specific objective of a better cooperation governance </a:t>
            </a:r>
            <a:endParaRPr lang="tr-TR" sz="2400" b="1" u="sng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Other actions to support better cooperation </a:t>
            </a:r>
            <a:r>
              <a:rPr lang="en-US" dirty="0" smtClean="0">
                <a:solidFill>
                  <a:schemeClr val="tx2"/>
                </a:solidFill>
              </a:rPr>
              <a:t>governance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7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927"/>
            <a:ext cx="2555530" cy="847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3062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tr-TR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lvl="0">
              <a:spcAft>
                <a:spcPts val="0"/>
              </a:spcAft>
            </a:pPr>
            <a:endParaRPr lang="tr-TR" dirty="0" smtClean="0">
              <a:solidFill>
                <a:srgbClr val="000099"/>
              </a:solidFill>
              <a:latin typeface="Arial" panose="020B0604020202020204" pitchFamily="34" charset="0"/>
              <a:cs typeface="+mn-cs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tr-T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379639" y="166713"/>
            <a:ext cx="7416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Akdeniz SÖİ </a:t>
            </a:r>
            <a:r>
              <a:rPr lang="tr-TR" altLang="tr-TR" sz="24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2021-2027 </a:t>
            </a: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Dönemi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Hazırlıkları</a:t>
            </a:r>
            <a:endParaRPr lang="tr-TR" altLang="tr-TR" sz="2400" b="1" dirty="0">
              <a:solidFill>
                <a:srgbClr val="002060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23528" y="1410672"/>
            <a:ext cx="8496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u="sng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tr-TR" sz="28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tx2"/>
                </a:solidFill>
              </a:rPr>
              <a:t>Program </a:t>
            </a:r>
            <a:r>
              <a:rPr lang="tr-TR" sz="2800" b="1" dirty="0">
                <a:solidFill>
                  <a:schemeClr val="tx2"/>
                </a:solidFill>
              </a:rPr>
              <a:t>belgesi hazırlıkları </a:t>
            </a:r>
            <a:r>
              <a:rPr lang="tr-TR" sz="2800" b="1" dirty="0" smtClean="0">
                <a:solidFill>
                  <a:schemeClr val="tx2"/>
                </a:solidFill>
              </a:rPr>
              <a:t>tamamlanmak üzere</a:t>
            </a:r>
            <a:endParaRPr lang="tr-TR" sz="28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tx2"/>
                </a:solidFill>
              </a:rPr>
              <a:t>Haziran sonunda Komisyon’a sunulacak</a:t>
            </a:r>
            <a:endParaRPr lang="tr-TR" sz="28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tx2"/>
                </a:solidFill>
              </a:rPr>
              <a:t>Tahmini teklif çağrısı- </a:t>
            </a:r>
            <a:r>
              <a:rPr lang="tr-TR" sz="2800" b="1" dirty="0" smtClean="0">
                <a:solidFill>
                  <a:schemeClr val="tx2"/>
                </a:solidFill>
              </a:rPr>
              <a:t>2023 başı</a:t>
            </a:r>
            <a:endParaRPr lang="tr-TR" sz="2800" b="1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tx2"/>
                </a:solidFill>
              </a:rPr>
              <a:t>Yeni Dönem Bütçesi: 244 413 050 Avro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7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927"/>
            <a:ext cx="2555530" cy="847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4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790000219"/>
              </p:ext>
            </p:extLst>
          </p:nvPr>
        </p:nvGraphicFramePr>
        <p:xfrm>
          <a:off x="683568" y="1412776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1"/>
          <p:cNvSpPr txBox="1">
            <a:spLocks noChangeArrowheads="1"/>
          </p:cNvSpPr>
          <p:nvPr/>
        </p:nvSpPr>
        <p:spPr bwMode="auto">
          <a:xfrm>
            <a:off x="1187624" y="332656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2021-2027 SÖİ Programları</a:t>
            </a:r>
            <a:endParaRPr lang="tr-TR" altLang="tr-TR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9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86075" y="2132856"/>
            <a:ext cx="8713663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1" i="0" u="none" strike="noStrike" kern="1200" cap="none" spc="-15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-15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4993"/>
            <a:ext cx="1918625" cy="8955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926"/>
            <a:ext cx="1656184" cy="1118833"/>
          </a:xfrm>
          <a:prstGeom prst="rect">
            <a:avLst/>
          </a:prstGeom>
        </p:spPr>
      </p:pic>
      <p:pic>
        <p:nvPicPr>
          <p:cNvPr id="11" name="Immagin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927"/>
            <a:ext cx="2411514" cy="68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1772817"/>
            <a:ext cx="8136903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9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4063314739"/>
              </p:ext>
            </p:extLst>
          </p:nvPr>
        </p:nvGraphicFramePr>
        <p:xfrm>
          <a:off x="10044608" y="5805264"/>
          <a:ext cx="1800200" cy="21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1"/>
          <p:cNvSpPr txBox="1">
            <a:spLocks noChangeArrowheads="1"/>
          </p:cNvSpPr>
          <p:nvPr/>
        </p:nvSpPr>
        <p:spPr bwMode="auto">
          <a:xfrm>
            <a:off x="1187624" y="332656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2021-2027 SÖİ Programları</a:t>
            </a:r>
            <a:endParaRPr lang="tr-TR" altLang="tr-TR" sz="2400" b="1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Resim 3" descr="H:\evrak-ı şahsî\ŞehirÜlke Tablo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892480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755576" y="5601740"/>
            <a:ext cx="784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Toplamda 43 ilimiz, 19 ülke ile işbirliği yapabilecek!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179512" y="1556792"/>
            <a:ext cx="8712968" cy="5400600"/>
          </a:xfrm>
          <a:prstGeom prst="rect">
            <a:avLst/>
          </a:prstGeom>
        </p:spPr>
        <p:txBody>
          <a:bodyPr/>
          <a:lstStyle/>
          <a:p>
            <a:pPr marL="357187" indent="0">
              <a:buNone/>
              <a:defRPr/>
            </a:pPr>
            <a:endParaRPr lang="tr-TR" b="1" spc="-15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81909"/>
            <a:ext cx="1584177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1520" y="1451781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1537" lvl="0" indent="-51435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tr-TR" sz="2800" b="1" spc="-150" dirty="0">
                <a:solidFill>
                  <a:srgbClr val="1F497D"/>
                </a:solidFill>
                <a:latin typeface="Calibri"/>
              </a:rPr>
              <a:t>AB’de Sınır Ötesi İşbirliği Programları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dirty="0" smtClean="0">
                <a:solidFill>
                  <a:schemeClr val="tx2"/>
                </a:solidFill>
              </a:rPr>
              <a:t>İlk </a:t>
            </a:r>
            <a:r>
              <a:rPr lang="tr-TR" altLang="en-US" sz="1600" dirty="0">
                <a:solidFill>
                  <a:schemeClr val="tx2"/>
                </a:solidFill>
              </a:rPr>
              <a:t>olarak 1950’lerde Kuzey Avrupa’da ve özellikle Ren Havzasında başlayan sınır ötesi işbirliği girişimleri, 1990’larda AB tarafından </a:t>
            </a:r>
            <a:r>
              <a:rPr lang="tr-TR" altLang="en-US" sz="1600" b="1" dirty="0">
                <a:solidFill>
                  <a:schemeClr val="tx2"/>
                </a:solidFill>
              </a:rPr>
              <a:t>bütünleşme stratejisinin bir parçası olarak </a:t>
            </a:r>
            <a:r>
              <a:rPr lang="tr-TR" altLang="en-US" sz="1600" dirty="0">
                <a:solidFill>
                  <a:schemeClr val="tx2"/>
                </a:solidFill>
              </a:rPr>
              <a:t>benimsenerek desteklenmiştir. </a:t>
            </a:r>
            <a:endParaRPr lang="tr-TR" altLang="en-US" sz="1600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dirty="0">
                <a:solidFill>
                  <a:schemeClr val="tx2"/>
                </a:solidFill>
              </a:rPr>
              <a:t>Sınır ötesi işbirliği programları, AB ülkelerinin ortak sınır bölgelerinde, AB üyesi ülkelerle sınırları bulunan üçüncü ülkelerin sınır bölgeleri arasında ve Birliğin kendi içindeki bölgeleri arasında</a:t>
            </a:r>
            <a:r>
              <a:rPr lang="tr-TR" altLang="en-US" sz="1600" b="1" dirty="0">
                <a:solidFill>
                  <a:schemeClr val="tx2"/>
                </a:solidFill>
              </a:rPr>
              <a:t> dengeli bir kalkınma için işbirliğini</a:t>
            </a:r>
            <a:r>
              <a:rPr lang="tr-TR" altLang="en-US" sz="1600" dirty="0">
                <a:solidFill>
                  <a:schemeClr val="tx2"/>
                </a:solidFill>
              </a:rPr>
              <a:t> öngörmektedir. </a:t>
            </a:r>
            <a:endParaRPr lang="tr-TR" altLang="en-US" sz="1600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tr-TR" altLang="en-US" sz="16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1600" b="1" dirty="0">
                <a:solidFill>
                  <a:schemeClr val="tx2"/>
                </a:solidFill>
              </a:rPr>
              <a:t>AB Bölgesel Politikasının </a:t>
            </a:r>
            <a:r>
              <a:rPr lang="tr-TR" altLang="en-US" sz="1600" dirty="0">
                <a:solidFill>
                  <a:schemeClr val="tx2"/>
                </a:solidFill>
              </a:rPr>
              <a:t>yanı sıra </a:t>
            </a:r>
            <a:r>
              <a:rPr lang="tr-TR" altLang="en-US" sz="1600" b="1" dirty="0">
                <a:solidFill>
                  <a:schemeClr val="tx2"/>
                </a:solidFill>
              </a:rPr>
              <a:t>Avrupa Komşuluk Politikasının </a:t>
            </a:r>
            <a:r>
              <a:rPr lang="tr-TR" altLang="en-US" sz="1600" dirty="0">
                <a:solidFill>
                  <a:schemeClr val="tx2"/>
                </a:solidFill>
              </a:rPr>
              <a:t>da araçlarından biri olan sınır ötesi işbirliği programları, sınır bölgelerinin kalkınmasına katkı sağlarken </a:t>
            </a:r>
            <a:r>
              <a:rPr lang="tr-TR" altLang="en-US" sz="1600" b="1" dirty="0">
                <a:solidFill>
                  <a:schemeClr val="tx2"/>
                </a:solidFill>
              </a:rPr>
              <a:t>farklı kültür ve toplumların kaynaşmasına</a:t>
            </a:r>
            <a:r>
              <a:rPr lang="tr-TR" altLang="en-US" sz="1600" dirty="0">
                <a:solidFill>
                  <a:schemeClr val="tx2"/>
                </a:solidFill>
              </a:rPr>
              <a:t> da vesile olmaktadır.</a:t>
            </a:r>
          </a:p>
        </p:txBody>
      </p:sp>
      <p:pic>
        <p:nvPicPr>
          <p:cNvPr id="7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926"/>
            <a:ext cx="2411514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10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12 İçerik Yer Tutucusu"/>
          <p:cNvSpPr>
            <a:spLocks noGrp="1"/>
          </p:cNvSpPr>
          <p:nvPr>
            <p:ph idx="4294967295"/>
          </p:nvPr>
        </p:nvSpPr>
        <p:spPr>
          <a:xfrm>
            <a:off x="488950" y="1679575"/>
            <a:ext cx="7867650" cy="441325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tr-TR" altLang="tr-TR" sz="900" b="1" smtClean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2400" b="1" smtClean="0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  <a:endParaRPr lang="tr-TR" altLang="tr-TR" sz="1800" smtClean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1" name="İçerik Yer Tutucusu 1"/>
          <p:cNvSpPr txBox="1">
            <a:spLocks/>
          </p:cNvSpPr>
          <p:nvPr/>
        </p:nvSpPr>
        <p:spPr bwMode="auto">
          <a:xfrm>
            <a:off x="251521" y="1412776"/>
            <a:ext cx="87129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endParaRPr lang="tr-TR" sz="1800" dirty="0" smtClean="0">
              <a:solidFill>
                <a:srgbClr val="00206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sz="1800" dirty="0">
              <a:solidFill>
                <a:srgbClr val="00206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44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Teşekkür ederiz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tr-TR" altLang="tr-TR" sz="2000" dirty="0" smtClean="0">
                <a:solidFill>
                  <a:schemeClr val="tx2"/>
                </a:solidFill>
              </a:rPr>
              <a:t>Birlik Programları ve Sınır Ötesi İşbirliği Daire Başkanlığı</a:t>
            </a:r>
          </a:p>
          <a:p>
            <a:pPr marL="0" indent="0" algn="ctr">
              <a:buFontTx/>
              <a:buNone/>
              <a:defRPr/>
            </a:pPr>
            <a:r>
              <a:rPr lang="tr-TR" altLang="tr-TR" sz="1800" dirty="0" smtClean="0">
                <a:solidFill>
                  <a:srgbClr val="002060"/>
                </a:solidFill>
                <a:hlinkClick r:id="rId3"/>
              </a:rPr>
              <a:t>www.cbc.ab.gov.tr</a:t>
            </a:r>
            <a:r>
              <a:rPr lang="tr-TR" altLang="tr-TR" sz="1800" dirty="0" smtClean="0">
                <a:solidFill>
                  <a:srgbClr val="002060"/>
                </a:solidFill>
              </a:rPr>
              <a:t> </a:t>
            </a:r>
            <a:endParaRPr lang="tr-TR" altLang="tr-TR" sz="1800" dirty="0">
              <a:solidFill>
                <a:srgbClr val="00206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tr-TR" altLang="tr-TR" sz="18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hlinkClick r:id="rId4"/>
              </a:rPr>
              <a:t>cbc@ab.gov.tr</a:t>
            </a:r>
            <a:endParaRPr lang="tr-TR" altLang="tr-TR" sz="1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tr-TR" altLang="tr-TR" sz="18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hlinkClick r:id="rId5"/>
              </a:rPr>
              <a:t>cbcbgtr@ab.gov.tr</a:t>
            </a:r>
            <a:endParaRPr lang="tr-TR" altLang="tr-TR" sz="1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tr-TR" altLang="tr-TR" sz="18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hlinkClick r:id="rId6"/>
              </a:rPr>
              <a:t>cbcbsb@ab.gov.tr</a:t>
            </a:r>
            <a:endParaRPr lang="tr-TR" altLang="tr-TR" sz="1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r>
              <a:rPr lang="tr-TR" altLang="tr-TR" sz="1800" dirty="0" smtClean="0">
                <a:solidFill>
                  <a:srgbClr val="002060"/>
                </a:solidFill>
                <a:latin typeface="+mj-lt"/>
                <a:ea typeface="+mj-ea"/>
                <a:cs typeface="+mj-cs"/>
                <a:hlinkClick r:id="rId7"/>
              </a:rPr>
              <a:t>cbcmed@ab.gov.tr</a:t>
            </a:r>
            <a:endParaRPr lang="tr-TR" altLang="tr-TR" sz="18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FontTx/>
              <a:buNone/>
              <a:defRPr/>
            </a:pPr>
            <a:endParaRPr lang="en-US" altLang="tr-TR" sz="18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sz="1800" dirty="0">
              <a:solidFill>
                <a:srgbClr val="00206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521"/>
            <a:ext cx="1944216" cy="8264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6736"/>
            <a:ext cx="1512168" cy="912776"/>
          </a:xfrm>
          <a:prstGeom prst="rect">
            <a:avLst/>
          </a:prstGeom>
        </p:spPr>
      </p:pic>
      <p:pic>
        <p:nvPicPr>
          <p:cNvPr id="7" name="Immagine 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9927"/>
            <a:ext cx="2592288" cy="83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755576" y="2564904"/>
            <a:ext cx="7704856" cy="3384376"/>
          </a:xfrm>
          <a:prstGeom prst="rect">
            <a:avLst/>
          </a:prstGeom>
        </p:spPr>
        <p:txBody>
          <a:bodyPr/>
          <a:lstStyle/>
          <a:p>
            <a:pPr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solidFill>
                  <a:srgbClr val="1F497D"/>
                </a:solidFill>
              </a:rPr>
              <a:t>73 </a:t>
            </a:r>
            <a:r>
              <a:rPr lang="tr-TR" altLang="en-US" sz="2000" dirty="0">
                <a:solidFill>
                  <a:srgbClr val="1F497D"/>
                </a:solidFill>
              </a:rPr>
              <a:t>sınır </a:t>
            </a:r>
            <a:r>
              <a:rPr lang="tr-TR" altLang="en-US" sz="2000" dirty="0" smtClean="0">
                <a:solidFill>
                  <a:srgbClr val="1F497D"/>
                </a:solidFill>
              </a:rPr>
              <a:t>ötesi işbirliği programı (</a:t>
            </a:r>
            <a:r>
              <a:rPr lang="tr-TR" altLang="en-US" sz="2000" dirty="0" err="1" smtClean="0">
                <a:solidFill>
                  <a:srgbClr val="1F497D"/>
                </a:solidFill>
              </a:rPr>
              <a:t>Interreg</a:t>
            </a:r>
            <a:r>
              <a:rPr lang="tr-TR" altLang="en-US" sz="2000" dirty="0" smtClean="0">
                <a:solidFill>
                  <a:srgbClr val="1F497D"/>
                </a:solidFill>
              </a:rPr>
              <a:t> </a:t>
            </a:r>
            <a:r>
              <a:rPr lang="tr-TR" altLang="en-US" sz="2000" dirty="0">
                <a:solidFill>
                  <a:srgbClr val="1F497D"/>
                </a:solidFill>
              </a:rPr>
              <a:t>A), </a:t>
            </a:r>
            <a:r>
              <a:rPr lang="tr-TR" altLang="en-US" sz="2000" dirty="0" smtClean="0">
                <a:solidFill>
                  <a:srgbClr val="1F497D"/>
                </a:solidFill>
              </a:rPr>
              <a:t> 6 726 820 627 Euro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solidFill>
                  <a:srgbClr val="1F497D"/>
                </a:solidFill>
              </a:rPr>
              <a:t>14 ulus </a:t>
            </a:r>
            <a:r>
              <a:rPr lang="tr-TR" altLang="en-US" sz="2000" dirty="0">
                <a:solidFill>
                  <a:srgbClr val="1F497D"/>
                </a:solidFill>
              </a:rPr>
              <a:t>ötesi </a:t>
            </a:r>
            <a:r>
              <a:rPr lang="tr-TR" altLang="en-US" sz="2000" dirty="0" smtClean="0">
                <a:solidFill>
                  <a:srgbClr val="1F497D"/>
                </a:solidFill>
              </a:rPr>
              <a:t>program (</a:t>
            </a:r>
            <a:r>
              <a:rPr lang="tr-TR" altLang="en-US" sz="2000" dirty="0" err="1" smtClean="0">
                <a:solidFill>
                  <a:srgbClr val="1F497D"/>
                </a:solidFill>
              </a:rPr>
              <a:t>Interreg</a:t>
            </a:r>
            <a:r>
              <a:rPr lang="tr-TR" altLang="en-US" sz="2000" dirty="0" smtClean="0">
                <a:solidFill>
                  <a:srgbClr val="1F497D"/>
                </a:solidFill>
              </a:rPr>
              <a:t> </a:t>
            </a:r>
            <a:r>
              <a:rPr lang="tr-TR" altLang="en-US" sz="2000" dirty="0">
                <a:solidFill>
                  <a:srgbClr val="1F497D"/>
                </a:solidFill>
              </a:rPr>
              <a:t>B) </a:t>
            </a:r>
            <a:r>
              <a:rPr lang="tr-TR" altLang="en-US" sz="2000" dirty="0" smtClean="0">
                <a:solidFill>
                  <a:srgbClr val="1F497D"/>
                </a:solidFill>
              </a:rPr>
              <a:t>2 336 439 390 Euro</a:t>
            </a:r>
          </a:p>
          <a:p>
            <a:pPr lvl="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solidFill>
                  <a:srgbClr val="1F497D"/>
                </a:solidFill>
              </a:rPr>
              <a:t>4 bölgelerarası </a:t>
            </a:r>
            <a:r>
              <a:rPr lang="tr-TR" altLang="en-US" sz="2000" dirty="0">
                <a:solidFill>
                  <a:srgbClr val="1F497D"/>
                </a:solidFill>
              </a:rPr>
              <a:t>işbirliği programı (</a:t>
            </a:r>
            <a:r>
              <a:rPr lang="tr-TR" altLang="en-US" sz="2000" dirty="0" err="1">
                <a:solidFill>
                  <a:srgbClr val="1F497D"/>
                </a:solidFill>
              </a:rPr>
              <a:t>Interreg</a:t>
            </a:r>
            <a:r>
              <a:rPr lang="tr-TR" altLang="en-US" sz="2000" dirty="0">
                <a:solidFill>
                  <a:srgbClr val="1F497D"/>
                </a:solidFill>
              </a:rPr>
              <a:t> C) </a:t>
            </a:r>
            <a:r>
              <a:rPr lang="tr-TR" altLang="en-US" sz="2000" dirty="0" smtClean="0">
                <a:solidFill>
                  <a:srgbClr val="1F497D"/>
                </a:solidFill>
              </a:rPr>
              <a:t>557 252 469 Euro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solidFill>
                  <a:srgbClr val="1F497D"/>
                </a:solidFill>
              </a:rPr>
              <a:t>5 dış bölgelerle (</a:t>
            </a:r>
            <a:r>
              <a:rPr lang="tr-TR" altLang="en-US" sz="2000" dirty="0" err="1" smtClean="0">
                <a:solidFill>
                  <a:srgbClr val="1F497D"/>
                </a:solidFill>
              </a:rPr>
              <a:t>outermost</a:t>
            </a:r>
            <a:r>
              <a:rPr lang="tr-TR" altLang="en-US" sz="2000" dirty="0" smtClean="0">
                <a:solidFill>
                  <a:srgbClr val="1F497D"/>
                </a:solidFill>
              </a:rPr>
              <a:t>) sınır ötesi işbirliği programı </a:t>
            </a:r>
            <a:r>
              <a:rPr lang="tr-TR" altLang="en-US" sz="2000" dirty="0">
                <a:solidFill>
                  <a:srgbClr val="1F497D"/>
                </a:solidFill>
              </a:rPr>
              <a:t>(</a:t>
            </a:r>
            <a:r>
              <a:rPr lang="tr-TR" altLang="en-US" sz="2000" dirty="0" err="1">
                <a:solidFill>
                  <a:srgbClr val="1F497D"/>
                </a:solidFill>
              </a:rPr>
              <a:t>Interreg</a:t>
            </a:r>
            <a:r>
              <a:rPr lang="tr-TR" altLang="en-US" sz="2000" dirty="0">
                <a:solidFill>
                  <a:srgbClr val="1F497D"/>
                </a:solidFill>
              </a:rPr>
              <a:t> </a:t>
            </a:r>
            <a:r>
              <a:rPr lang="tr-TR" altLang="en-US" sz="2000" dirty="0" smtClean="0">
                <a:solidFill>
                  <a:srgbClr val="1F497D"/>
                </a:solidFill>
              </a:rPr>
              <a:t>D)329 174 780 Euro</a:t>
            </a: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81909"/>
            <a:ext cx="1368153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259632" y="1462981"/>
            <a:ext cx="68407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AutoNum type="arabicPeriod"/>
              <a:defRPr/>
            </a:pPr>
            <a:r>
              <a:rPr lang="tr-TR" sz="2800" b="1" spc="-150" dirty="0">
                <a:solidFill>
                  <a:srgbClr val="1F497D"/>
                </a:solidFill>
                <a:latin typeface="Calibri"/>
              </a:rPr>
              <a:t>AB’de Sınır Ötesi İşbirliği Programları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400" b="1" kern="0" dirty="0" smtClean="0">
                <a:solidFill>
                  <a:srgbClr val="1F497D"/>
                </a:solidFill>
              </a:rPr>
              <a:t>2021-2027 INTERREG PROGRAMLARI</a:t>
            </a:r>
            <a:endParaRPr lang="tr-TR" sz="2400" b="1" i="1" kern="0" dirty="0">
              <a:solidFill>
                <a:srgbClr val="1F497D"/>
              </a:solidFill>
            </a:endParaRPr>
          </a:p>
        </p:txBody>
      </p:sp>
      <p:pic>
        <p:nvPicPr>
          <p:cNvPr id="8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9926"/>
            <a:ext cx="2339506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552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39552" y="1886430"/>
            <a:ext cx="8208911" cy="427887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81909"/>
            <a:ext cx="1368153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5616" y="1462981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800" b="1" kern="0" dirty="0" smtClean="0">
                <a:solidFill>
                  <a:srgbClr val="1F497D"/>
                </a:solidFill>
              </a:rPr>
              <a:t>INTERACT- </a:t>
            </a:r>
            <a:r>
              <a:rPr lang="tr-TR" sz="2800" b="1" kern="0" dirty="0" smtClean="0">
                <a:solidFill>
                  <a:srgbClr val="1F497D"/>
                </a:solidFill>
              </a:rPr>
              <a:t>www.keep.eu</a:t>
            </a:r>
            <a:endParaRPr lang="tr-TR" sz="2800" b="1" kern="0" dirty="0">
              <a:solidFill>
                <a:srgbClr val="1F497D"/>
              </a:solidFill>
            </a:endParaRPr>
          </a:p>
        </p:txBody>
      </p:sp>
      <p:pic>
        <p:nvPicPr>
          <p:cNvPr id="8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9926"/>
            <a:ext cx="2339506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3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95536" y="1886430"/>
            <a:ext cx="8064896" cy="42068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81909"/>
            <a:ext cx="1368153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5616" y="1462981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800" b="1" kern="0" dirty="0">
                <a:solidFill>
                  <a:srgbClr val="1F497D"/>
                </a:solidFill>
              </a:rPr>
              <a:t>INTERACT- </a:t>
            </a:r>
            <a:r>
              <a:rPr lang="tr-TR" sz="2800" b="1" kern="0" dirty="0" smtClean="0">
                <a:solidFill>
                  <a:srgbClr val="1F497D"/>
                </a:solidFill>
              </a:rPr>
              <a:t>www.keep.eu</a:t>
            </a:r>
            <a:endParaRPr lang="tr-TR" sz="2800" b="1" kern="0" dirty="0">
              <a:solidFill>
                <a:srgbClr val="1F497D"/>
              </a:solidFill>
            </a:endParaRPr>
          </a:p>
        </p:txBody>
      </p:sp>
      <p:pic>
        <p:nvPicPr>
          <p:cNvPr id="8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9926"/>
            <a:ext cx="2339506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66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39553" y="2060848"/>
            <a:ext cx="8115209" cy="4032448"/>
          </a:xfrm>
          <a:prstGeom prst="rect">
            <a:avLst/>
          </a:prstGeom>
        </p:spPr>
        <p:txBody>
          <a:bodyPr/>
          <a:lstStyle/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en-US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81909"/>
            <a:ext cx="1656185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55576" y="127799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3600" b="1" kern="0" dirty="0" smtClean="0">
                <a:solidFill>
                  <a:srgbClr val="1F497D"/>
                </a:solidFill>
              </a:rPr>
              <a:t>Genel İlkeler</a:t>
            </a:r>
            <a:endParaRPr lang="tr-TR" sz="3600" b="1" i="1" kern="0" dirty="0">
              <a:solidFill>
                <a:srgbClr val="1F497D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39553" y="1972275"/>
            <a:ext cx="2971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tx2"/>
                </a:solidFill>
              </a:rPr>
              <a:t>Yönetim Açısından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054860" y="1974364"/>
            <a:ext cx="3657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tx2"/>
                </a:solidFill>
              </a:rPr>
              <a:t>Uygulama Açısından</a:t>
            </a:r>
            <a:endParaRPr lang="tr-TR" sz="2800" b="1" dirty="0">
              <a:solidFill>
                <a:schemeClr val="tx2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22668" y="2493679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İstatistiksel s</a:t>
            </a:r>
            <a:r>
              <a:rPr lang="tr-TR" sz="2000" dirty="0" smtClean="0">
                <a:solidFill>
                  <a:schemeClr val="tx2"/>
                </a:solidFill>
              </a:rPr>
              <a:t>ınıflandırma uyarınca coğrafi alan belirlenmesi</a:t>
            </a:r>
            <a:endParaRPr lang="tr-TR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tx2"/>
                </a:solidFill>
              </a:rPr>
              <a:t>Ortak </a:t>
            </a:r>
            <a:r>
              <a:rPr lang="tr-TR" sz="2000" dirty="0">
                <a:solidFill>
                  <a:schemeClr val="tx2"/>
                </a:solidFill>
              </a:rPr>
              <a:t>yönetim </a:t>
            </a:r>
            <a:r>
              <a:rPr lang="tr-TR" sz="2000" dirty="0" smtClean="0">
                <a:solidFill>
                  <a:schemeClr val="tx2"/>
                </a:solidFill>
              </a:rPr>
              <a:t>anlayışı</a:t>
            </a:r>
          </a:p>
          <a:p>
            <a:endParaRPr lang="tr-TR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Tüm ülkelere eşit yetki</a:t>
            </a:r>
          </a:p>
          <a:p>
            <a:endParaRPr lang="tr-TR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2"/>
                </a:solidFill>
              </a:rPr>
              <a:t>Üye ülkelerle aynı </a:t>
            </a:r>
            <a:r>
              <a:rPr lang="tr-TR" sz="2000" dirty="0" smtClean="0">
                <a:solidFill>
                  <a:schemeClr val="tx2"/>
                </a:solidFill>
              </a:rPr>
              <a:t>kurallara uyma</a:t>
            </a:r>
            <a:endParaRPr lang="tr-TR" sz="2000" dirty="0">
              <a:solidFill>
                <a:schemeClr val="tx2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896037" y="2493678"/>
            <a:ext cx="3708412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solidFill>
                  <a:schemeClr val="tx2"/>
                </a:solidFill>
              </a:rPr>
              <a:t>Projelerde ortaklık prensibi</a:t>
            </a:r>
            <a:endParaRPr lang="tr-TR" altLang="en-US" sz="2000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2000" dirty="0">
                <a:solidFill>
                  <a:schemeClr val="tx2"/>
                </a:solidFill>
              </a:rPr>
              <a:t>Sınır ötesi </a:t>
            </a:r>
            <a:r>
              <a:rPr lang="tr-TR" altLang="en-US" sz="2000" dirty="0" smtClean="0">
                <a:solidFill>
                  <a:schemeClr val="tx2"/>
                </a:solidFill>
              </a:rPr>
              <a:t>etki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altLang="en-US" sz="2000" dirty="0" smtClean="0">
                <a:solidFill>
                  <a:schemeClr val="tx2"/>
                </a:solidFill>
              </a:rPr>
              <a:t>Teknik işbirliği</a:t>
            </a:r>
          </a:p>
          <a:p>
            <a:pPr algn="ctr">
              <a:lnSpc>
                <a:spcPct val="150000"/>
              </a:lnSpc>
              <a:defRPr/>
            </a:pPr>
            <a:endParaRPr lang="tr-TR" altLang="en-US" sz="20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sz="2000" dirty="0">
                <a:solidFill>
                  <a:schemeClr val="tx2"/>
                </a:solidFill>
              </a:rPr>
              <a:t>   </a:t>
            </a:r>
            <a:r>
              <a:rPr lang="tr-TR" altLang="en-US" sz="2000" dirty="0" smtClean="0">
                <a:solidFill>
                  <a:schemeClr val="tx2"/>
                </a:solidFill>
              </a:rPr>
              <a:t>Yararlanıcılar: </a:t>
            </a:r>
            <a:endParaRPr lang="tr-TR" altLang="en-US" sz="2000" dirty="0">
              <a:solidFill>
                <a:schemeClr val="tx2"/>
              </a:solidFill>
            </a:endParaRPr>
          </a:p>
          <a:p>
            <a:pPr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/>
            </a:pPr>
            <a:r>
              <a:rPr lang="tr-TR" sz="2000" dirty="0">
                <a:solidFill>
                  <a:schemeClr val="tx2"/>
                </a:solidFill>
              </a:rPr>
              <a:t>        </a:t>
            </a:r>
            <a:r>
              <a:rPr lang="tr-TR" sz="2000" dirty="0" smtClean="0">
                <a:solidFill>
                  <a:schemeClr val="tx2"/>
                </a:solidFill>
              </a:rPr>
              <a:t>-Kamu kurumları, yerel yönetimler, okullar, üniversiteler, oda ve borsalar, STK’lar vb.</a:t>
            </a:r>
            <a:endParaRPr lang="tr-TR" sz="2000" dirty="0">
              <a:solidFill>
                <a:schemeClr val="tx2"/>
              </a:solidFill>
            </a:endParaRPr>
          </a:p>
        </p:txBody>
      </p:sp>
      <p:pic>
        <p:nvPicPr>
          <p:cNvPr id="12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9926"/>
            <a:ext cx="2483522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99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39553" y="2060848"/>
            <a:ext cx="8115209" cy="4032448"/>
          </a:xfrm>
          <a:prstGeom prst="rect">
            <a:avLst/>
          </a:prstGeom>
        </p:spPr>
        <p:txBody>
          <a:bodyPr/>
          <a:lstStyle/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en-US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1909"/>
            <a:ext cx="1440161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5616" y="134737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800" b="1" kern="0" dirty="0" smtClean="0">
                <a:solidFill>
                  <a:srgbClr val="1F497D"/>
                </a:solidFill>
              </a:rPr>
              <a:t>2. Türkiye’de Sınır Ötesi İşbirliği</a:t>
            </a:r>
            <a:endParaRPr lang="tr-TR" sz="2800" b="1" i="1" kern="0" dirty="0">
              <a:solidFill>
                <a:srgbClr val="1F497D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998670"/>
            <a:ext cx="8568951" cy="4166634"/>
          </a:xfrm>
          <a:prstGeom prst="rect">
            <a:avLst/>
          </a:prstGeom>
        </p:spPr>
      </p:pic>
      <p:pic>
        <p:nvPicPr>
          <p:cNvPr id="9" name="Immagin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926"/>
            <a:ext cx="2411514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75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39553" y="2060848"/>
            <a:ext cx="8115209" cy="4032448"/>
          </a:xfrm>
          <a:prstGeom prst="rect">
            <a:avLst/>
          </a:prstGeom>
        </p:spPr>
        <p:txBody>
          <a:bodyPr/>
          <a:lstStyle/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tr-TR" altLang="en-US" sz="2000" b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tr-TR" sz="1000" dirty="0">
              <a:solidFill>
                <a:srgbClr val="00206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415"/>
            <a:ext cx="2061463" cy="77720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1909"/>
            <a:ext cx="1440161" cy="92520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5536" y="1367493"/>
            <a:ext cx="8568952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tr-TR" altLang="en-US" sz="1600" dirty="0">
              <a:solidFill>
                <a:schemeClr val="tx2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5616" y="134737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tr-TR" sz="2800" b="1" kern="0" dirty="0" smtClean="0">
                <a:solidFill>
                  <a:srgbClr val="1F497D"/>
                </a:solidFill>
              </a:rPr>
              <a:t>2. Türkiye’de Sınır Ötesi İşbirliği</a:t>
            </a:r>
            <a:endParaRPr lang="tr-TR" sz="2800" b="1" i="1" kern="0" dirty="0">
              <a:solidFill>
                <a:srgbClr val="1F497D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0616" y="1811058"/>
            <a:ext cx="878387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tr-TR" altLang="en-US" b="1" dirty="0" smtClean="0">
              <a:solidFill>
                <a:srgbClr val="1F497D"/>
              </a:solidFill>
              <a:latin typeface="Calibri"/>
              <a:cs typeface="+mn-cs"/>
            </a:endParaRP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b="1" dirty="0" smtClean="0">
                <a:solidFill>
                  <a:srgbClr val="1F497D"/>
                </a:solidFill>
                <a:latin typeface="Calibri"/>
                <a:cs typeface="+mn-cs"/>
              </a:rPr>
              <a:t>2021-2027 </a:t>
            </a:r>
            <a:r>
              <a:rPr lang="tr-TR" altLang="en-US" b="1" dirty="0">
                <a:solidFill>
                  <a:srgbClr val="1F497D"/>
                </a:solidFill>
                <a:latin typeface="Calibri"/>
                <a:cs typeface="+mn-cs"/>
              </a:rPr>
              <a:t>dönemi </a:t>
            </a:r>
            <a:r>
              <a:rPr lang="tr-TR" altLang="en-US" dirty="0">
                <a:solidFill>
                  <a:srgbClr val="1F497D"/>
                </a:solidFill>
                <a:latin typeface="Calibri"/>
                <a:cs typeface="+mn-cs"/>
              </a:rPr>
              <a:t>– </a:t>
            </a:r>
            <a:r>
              <a:rPr lang="tr-TR" altLang="en-US" dirty="0" err="1" smtClean="0">
                <a:solidFill>
                  <a:srgbClr val="1F497D"/>
                </a:solidFill>
                <a:latin typeface="Calibri"/>
                <a:cs typeface="+mn-cs"/>
              </a:rPr>
              <a:t>Interreg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  <a:cs typeface="+mn-cs"/>
              </a:rPr>
              <a:t> NEXT 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</a:rPr>
              <a:t>Karadeniz Havzası, </a:t>
            </a:r>
            <a:r>
              <a:rPr lang="tr-TR" altLang="en-US" dirty="0" err="1" smtClean="0">
                <a:solidFill>
                  <a:srgbClr val="1F497D"/>
                </a:solidFill>
                <a:latin typeface="Calibri"/>
              </a:rPr>
              <a:t>Interreg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</a:rPr>
              <a:t> NEXT Akdeniz Havzası </a:t>
            </a:r>
            <a:r>
              <a:rPr lang="tr-TR" altLang="en-US" dirty="0">
                <a:solidFill>
                  <a:srgbClr val="1F497D"/>
                </a:solidFill>
                <a:latin typeface="Calibri"/>
              </a:rPr>
              <a:t>ve </a:t>
            </a:r>
            <a:r>
              <a:rPr lang="tr-TR" altLang="en-US" dirty="0" err="1" smtClean="0">
                <a:solidFill>
                  <a:srgbClr val="1F497D"/>
                </a:solidFill>
                <a:latin typeface="Calibri"/>
              </a:rPr>
              <a:t>Interreg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</a:rPr>
              <a:t> BG-TR CBC 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b="1" dirty="0" smtClean="0">
                <a:solidFill>
                  <a:srgbClr val="1F497D"/>
                </a:solidFill>
                <a:latin typeface="Calibri"/>
                <a:cs typeface="+mn-cs"/>
              </a:rPr>
              <a:t>AB </a:t>
            </a:r>
            <a:r>
              <a:rPr lang="tr-TR" altLang="en-US" b="1" dirty="0">
                <a:solidFill>
                  <a:srgbClr val="1F497D"/>
                </a:solidFill>
                <a:latin typeface="Calibri"/>
                <a:cs typeface="+mn-cs"/>
              </a:rPr>
              <a:t>Başkanlığı </a:t>
            </a:r>
            <a:r>
              <a:rPr lang="tr-TR" altLang="en-US" dirty="0">
                <a:solidFill>
                  <a:srgbClr val="1F497D"/>
                </a:solidFill>
                <a:latin typeface="Calibri"/>
                <a:cs typeface="+mn-cs"/>
              </a:rPr>
              <a:t>(Birlik Programları ve Sınır Ötesi İşbirliği Daire Başkanlığı) </a:t>
            </a:r>
            <a:r>
              <a:rPr lang="tr-TR" altLang="en-US" b="1" dirty="0">
                <a:solidFill>
                  <a:srgbClr val="1F497D"/>
                </a:solidFill>
                <a:latin typeface="Calibri"/>
                <a:cs typeface="+mn-cs"/>
              </a:rPr>
              <a:t>Ulusal Otorite </a:t>
            </a:r>
            <a:r>
              <a:rPr lang="tr-TR" altLang="en-US" dirty="0">
                <a:solidFill>
                  <a:srgbClr val="1F497D"/>
                </a:solidFill>
                <a:latin typeface="Calibri"/>
                <a:cs typeface="+mn-cs"/>
              </a:rPr>
              <a:t>sıfatıyla Programların Türkiye’deki 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  <a:cs typeface="+mn-cs"/>
              </a:rPr>
              <a:t>yönetimi ve uygulamasından sorumlu</a:t>
            </a:r>
          </a:p>
          <a:p>
            <a:pPr marL="285750" lvl="0" indent="-285750" algn="just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tr-TR" altLang="en-US" dirty="0" smtClean="0">
                <a:solidFill>
                  <a:srgbClr val="1F497D"/>
                </a:solidFill>
                <a:latin typeface="Calibri"/>
                <a:cs typeface="+mn-cs"/>
              </a:rPr>
              <a:t>15/7/2018 </a:t>
            </a:r>
            <a:r>
              <a:rPr lang="tr-TR" altLang="en-US" dirty="0">
                <a:solidFill>
                  <a:srgbClr val="1F497D"/>
                </a:solidFill>
                <a:latin typeface="Calibri"/>
                <a:cs typeface="+mn-cs"/>
              </a:rPr>
              <a:t>tarihli ve 30479 sayılı Resmî Gazetede yayımlanan </a:t>
            </a:r>
            <a:r>
              <a:rPr lang="tr-TR" altLang="en-US" b="1" dirty="0">
                <a:solidFill>
                  <a:srgbClr val="1F497D"/>
                </a:solidFill>
                <a:latin typeface="Calibri"/>
                <a:cs typeface="+mn-cs"/>
              </a:rPr>
              <a:t>4 </a:t>
            </a:r>
            <a:r>
              <a:rPr lang="tr-TR" altLang="en-US" b="1" dirty="0" err="1">
                <a:solidFill>
                  <a:srgbClr val="1F497D"/>
                </a:solidFill>
                <a:latin typeface="Calibri"/>
                <a:cs typeface="+mn-cs"/>
              </a:rPr>
              <a:t>No’lu</a:t>
            </a:r>
            <a:r>
              <a:rPr lang="tr-TR" altLang="en-US" b="1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tr-TR" altLang="en-US" b="1" dirty="0" smtClean="0">
                <a:solidFill>
                  <a:srgbClr val="1F497D"/>
                </a:solidFill>
                <a:latin typeface="Calibri"/>
                <a:cs typeface="+mn-cs"/>
              </a:rPr>
              <a:t>CB </a:t>
            </a:r>
            <a:r>
              <a:rPr lang="tr-TR" altLang="en-US" b="1" dirty="0">
                <a:solidFill>
                  <a:srgbClr val="1F497D"/>
                </a:solidFill>
                <a:latin typeface="Calibri"/>
                <a:cs typeface="+mn-cs"/>
              </a:rPr>
              <a:t>Kararnamesinin</a:t>
            </a:r>
            <a:r>
              <a:rPr lang="tr-TR" altLang="en-US" dirty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  <a:cs typeface="+mn-cs"/>
              </a:rPr>
              <a:t>62 </a:t>
            </a:r>
            <a:r>
              <a:rPr lang="tr-TR" altLang="en-US" dirty="0" err="1" smtClean="0">
                <a:solidFill>
                  <a:srgbClr val="1F497D"/>
                </a:solidFill>
                <a:latin typeface="Calibri"/>
                <a:cs typeface="+mn-cs"/>
              </a:rPr>
              <a:t>nci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  <a:cs typeface="+mn-cs"/>
              </a:rPr>
              <a:t> </a:t>
            </a:r>
            <a:r>
              <a:rPr lang="tr-TR" altLang="en-US" dirty="0">
                <a:solidFill>
                  <a:srgbClr val="1F497D"/>
                </a:solidFill>
                <a:latin typeface="Calibri"/>
                <a:cs typeface="+mn-cs"/>
              </a:rPr>
              <a:t>maddesinin 2 inci fıkrasında </a:t>
            </a:r>
            <a:r>
              <a:rPr lang="tr-TR" altLang="en-US" dirty="0" smtClean="0">
                <a:solidFill>
                  <a:srgbClr val="1F497D"/>
                </a:solidFill>
                <a:latin typeface="Calibri"/>
                <a:cs typeface="+mn-cs"/>
              </a:rPr>
              <a:t>tanımlanmaktadır.</a:t>
            </a:r>
            <a:endParaRPr lang="tr-TR" altLang="en-US" dirty="0">
              <a:solidFill>
                <a:srgbClr val="1F497D"/>
              </a:solidFill>
              <a:latin typeface="Calibri"/>
              <a:cs typeface="+mn-cs"/>
            </a:endParaRPr>
          </a:p>
        </p:txBody>
      </p:sp>
      <p:pic>
        <p:nvPicPr>
          <p:cNvPr id="10" name="Immagin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9926"/>
            <a:ext cx="2411514" cy="93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680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8171</TotalTime>
  <Words>1284</Words>
  <Application>Microsoft Office PowerPoint</Application>
  <PresentationFormat>Ekran Gösterisi (4:3)</PresentationFormat>
  <Paragraphs>262</Paragraphs>
  <Slides>30</Slides>
  <Notes>21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30</vt:i4>
      </vt:variant>
    </vt:vector>
  </HeadingPairs>
  <TitlesOfParts>
    <vt:vector size="40" baseType="lpstr">
      <vt:lpstr>Microsoft YaHei</vt:lpstr>
      <vt:lpstr>ＭＳ Ｐゴシック</vt:lpstr>
      <vt:lpstr>Arial</vt:lpstr>
      <vt:lpstr>Calibri</vt:lpstr>
      <vt:lpstr>Calibri Light</vt:lpstr>
      <vt:lpstr>Tahoma</vt:lpstr>
      <vt:lpstr>Times New Roman</vt:lpstr>
      <vt:lpstr>Wingdings</vt:lpstr>
      <vt:lpstr>Ofis Teması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                           </vt:lpstr>
      <vt:lpstr>PowerPoint Sunusu</vt:lpstr>
      <vt:lpstr>PowerPoint Sunusu</vt:lpstr>
      <vt:lpstr>PowerPoint Sunusu</vt:lpstr>
      <vt:lpstr>Karadeniz Havzasında  Sınır Ötesi İşbirliği Programı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Çok Yararlanıcılı Program</dc:title>
  <dc:creator>Tijen İgci</dc:creator>
  <cp:lastModifiedBy>Şebnem SÖZER</cp:lastModifiedBy>
  <cp:revision>574</cp:revision>
  <cp:lastPrinted>2019-02-15T11:53:04Z</cp:lastPrinted>
  <dcterms:created xsi:type="dcterms:W3CDTF">2012-01-03T09:26:33Z</dcterms:created>
  <dcterms:modified xsi:type="dcterms:W3CDTF">2022-06-20T13:16:44Z</dcterms:modified>
</cp:coreProperties>
</file>