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8" r:id="rId2"/>
    <p:sldId id="269" r:id="rId3"/>
    <p:sldId id="270" r:id="rId4"/>
    <p:sldId id="271"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9" r:id="rId19"/>
    <p:sldId id="287" r:id="rId20"/>
    <p:sldId id="288" r:id="rId21"/>
    <p:sldId id="256"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27F"/>
    <a:srgbClr val="EA6046"/>
    <a:srgbClr val="85A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423BFE-B1E3-48DC-B218-9013D773593E}" v="5" dt="2022-02-17T12:01:58.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8319"/>
  </p:normalViewPr>
  <p:slideViewPr>
    <p:cSldViewPr snapToGrid="0" snapToObjects="1">
      <p:cViewPr varScale="1">
        <p:scale>
          <a:sx n="76" d="100"/>
          <a:sy n="76" d="100"/>
        </p:scale>
        <p:origin x="91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h Aral" userId="06158aa2-3f38-4077-aa84-ef98ace5053d" providerId="ADAL" clId="{36423BFE-B1E3-48DC-B218-9013D773593E}"/>
    <pc:docChg chg="custSel addSld delSld modSld">
      <pc:chgData name="Melih Aral" userId="06158aa2-3f38-4077-aa84-ef98ace5053d" providerId="ADAL" clId="{36423BFE-B1E3-48DC-B218-9013D773593E}" dt="2022-02-17T18:40:55.416" v="89" actId="27636"/>
      <pc:docMkLst>
        <pc:docMk/>
      </pc:docMkLst>
      <pc:sldChg chg="modSp mod">
        <pc:chgData name="Melih Aral" userId="06158aa2-3f38-4077-aa84-ef98ace5053d" providerId="ADAL" clId="{36423BFE-B1E3-48DC-B218-9013D773593E}" dt="2022-02-17T14:32:19.491" v="42" actId="6549"/>
        <pc:sldMkLst>
          <pc:docMk/>
          <pc:sldMk cId="3196335562" sldId="268"/>
        </pc:sldMkLst>
        <pc:spChg chg="mod">
          <ac:chgData name="Melih Aral" userId="06158aa2-3f38-4077-aa84-ef98ace5053d" providerId="ADAL" clId="{36423BFE-B1E3-48DC-B218-9013D773593E}" dt="2022-02-17T14:32:19.491" v="42" actId="6549"/>
          <ac:spMkLst>
            <pc:docMk/>
            <pc:sldMk cId="3196335562" sldId="268"/>
            <ac:spMk id="2" creationId="{B5E0C248-5C57-0A47-9D6F-6E6ABFCE3D54}"/>
          </ac:spMkLst>
        </pc:spChg>
      </pc:sldChg>
      <pc:sldChg chg="modSp mod">
        <pc:chgData name="Melih Aral" userId="06158aa2-3f38-4077-aa84-ef98ace5053d" providerId="ADAL" clId="{36423BFE-B1E3-48DC-B218-9013D773593E}" dt="2022-02-17T18:39:20.374" v="56"/>
        <pc:sldMkLst>
          <pc:docMk/>
          <pc:sldMk cId="1985863768" sldId="285"/>
        </pc:sldMkLst>
        <pc:spChg chg="mod">
          <ac:chgData name="Melih Aral" userId="06158aa2-3f38-4077-aa84-ef98ace5053d" providerId="ADAL" clId="{36423BFE-B1E3-48DC-B218-9013D773593E}" dt="2022-02-17T14:32:13.984" v="41" actId="6549"/>
          <ac:spMkLst>
            <pc:docMk/>
            <pc:sldMk cId="1985863768" sldId="285"/>
            <ac:spMk id="2" creationId="{02E054A4-ADAF-D74C-A38B-D87449EAEA04}"/>
          </ac:spMkLst>
        </pc:spChg>
        <pc:spChg chg="mod">
          <ac:chgData name="Melih Aral" userId="06158aa2-3f38-4077-aa84-ef98ace5053d" providerId="ADAL" clId="{36423BFE-B1E3-48DC-B218-9013D773593E}" dt="2022-02-17T18:39:20.374" v="56"/>
          <ac:spMkLst>
            <pc:docMk/>
            <pc:sldMk cId="1985863768" sldId="285"/>
            <ac:spMk id="4" creationId="{C59DA75C-C1AF-48C2-96F6-C90D4F6AC625}"/>
          </ac:spMkLst>
        </pc:spChg>
      </pc:sldChg>
      <pc:sldChg chg="modSp del mod">
        <pc:chgData name="Melih Aral" userId="06158aa2-3f38-4077-aa84-ef98ace5053d" providerId="ADAL" clId="{36423BFE-B1E3-48DC-B218-9013D773593E}" dt="2022-02-17T18:39:45.626" v="57" actId="47"/>
        <pc:sldMkLst>
          <pc:docMk/>
          <pc:sldMk cId="3041004417" sldId="286"/>
        </pc:sldMkLst>
        <pc:spChg chg="mod">
          <ac:chgData name="Melih Aral" userId="06158aa2-3f38-4077-aa84-ef98ace5053d" providerId="ADAL" clId="{36423BFE-B1E3-48DC-B218-9013D773593E}" dt="2022-02-17T14:32:10.706" v="40" actId="6549"/>
          <ac:spMkLst>
            <pc:docMk/>
            <pc:sldMk cId="3041004417" sldId="286"/>
            <ac:spMk id="2" creationId="{02E054A4-ADAF-D74C-A38B-D87449EAEA04}"/>
          </ac:spMkLst>
        </pc:spChg>
      </pc:sldChg>
      <pc:sldChg chg="modSp mod">
        <pc:chgData name="Melih Aral" userId="06158aa2-3f38-4077-aa84-ef98ace5053d" providerId="ADAL" clId="{36423BFE-B1E3-48DC-B218-9013D773593E}" dt="2022-02-17T18:40:55.416" v="89" actId="27636"/>
        <pc:sldMkLst>
          <pc:docMk/>
          <pc:sldMk cId="3641279053" sldId="287"/>
        </pc:sldMkLst>
        <pc:spChg chg="mod">
          <ac:chgData name="Melih Aral" userId="06158aa2-3f38-4077-aa84-ef98ace5053d" providerId="ADAL" clId="{36423BFE-B1E3-48DC-B218-9013D773593E}" dt="2022-02-17T14:32:07.212" v="39" actId="20577"/>
          <ac:spMkLst>
            <pc:docMk/>
            <pc:sldMk cId="3641279053" sldId="287"/>
            <ac:spMk id="2" creationId="{02E054A4-ADAF-D74C-A38B-D87449EAEA04}"/>
          </ac:spMkLst>
        </pc:spChg>
        <pc:spChg chg="mod">
          <ac:chgData name="Melih Aral" userId="06158aa2-3f38-4077-aa84-ef98ace5053d" providerId="ADAL" clId="{36423BFE-B1E3-48DC-B218-9013D773593E}" dt="2022-02-17T18:40:55.416" v="89" actId="27636"/>
          <ac:spMkLst>
            <pc:docMk/>
            <pc:sldMk cId="3641279053" sldId="287"/>
            <ac:spMk id="4" creationId="{C59DA75C-C1AF-48C2-96F6-C90D4F6AC625}"/>
          </ac:spMkLst>
        </pc:spChg>
      </pc:sldChg>
      <pc:sldChg chg="add">
        <pc:chgData name="Melih Aral" userId="06158aa2-3f38-4077-aa84-ef98ace5053d" providerId="ADAL" clId="{36423BFE-B1E3-48DC-B218-9013D773593E}" dt="2022-02-17T18:38:16.773" v="48" actId="2890"/>
        <pc:sldMkLst>
          <pc:docMk/>
          <pc:sldMk cId="1212920202" sldId="289"/>
        </pc:sldMkLst>
      </pc:sldChg>
      <pc:sldChg chg="modSp add del mod">
        <pc:chgData name="Melih Aral" userId="06158aa2-3f38-4077-aa84-ef98ace5053d" providerId="ADAL" clId="{36423BFE-B1E3-48DC-B218-9013D773593E}" dt="2022-02-17T14:35:14.840" v="47" actId="47"/>
        <pc:sldMkLst>
          <pc:docMk/>
          <pc:sldMk cId="1620283405" sldId="289"/>
        </pc:sldMkLst>
        <pc:spChg chg="mod">
          <ac:chgData name="Melih Aral" userId="06158aa2-3f38-4077-aa84-ef98ace5053d" providerId="ADAL" clId="{36423BFE-B1E3-48DC-B218-9013D773593E}" dt="2022-02-17T14:31:12.506" v="38" actId="20577"/>
          <ac:spMkLst>
            <pc:docMk/>
            <pc:sldMk cId="1620283405" sldId="289"/>
            <ac:spMk id="2" creationId="{02E054A4-ADAF-D74C-A38B-D87449EAEA04}"/>
          </ac:spMkLst>
        </pc:spChg>
        <pc:spChg chg="mod">
          <ac:chgData name="Melih Aral" userId="06158aa2-3f38-4077-aa84-ef98ace5053d" providerId="ADAL" clId="{36423BFE-B1E3-48DC-B218-9013D773593E}" dt="2022-02-17T14:35:11.737" v="46" actId="6549"/>
          <ac:spMkLst>
            <pc:docMk/>
            <pc:sldMk cId="1620283405" sldId="289"/>
            <ac:spMk id="4" creationId="{C59DA75C-C1AF-48C2-96F6-C90D4F6AC6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D0067-2A27-DC41-9CBF-AB23AA8914CC}" type="datetimeFigureOut">
              <a:rPr lang="tr-TR" smtClean="0"/>
              <a:t>17.02.2022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425FB-6FE9-1148-9615-913C6BA4DD43}" type="slidenum">
              <a:rPr lang="tr-TR" smtClean="0"/>
              <a:t>‹#›</a:t>
            </a:fld>
            <a:endParaRPr lang="tr-TR"/>
          </a:p>
        </p:txBody>
      </p:sp>
    </p:spTree>
    <p:extLst>
      <p:ext uri="{BB962C8B-B14F-4D97-AF65-F5344CB8AC3E}">
        <p14:creationId xmlns:p14="http://schemas.microsoft.com/office/powerpoint/2010/main" val="167429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1864-9F80-6E46-A230-544D91283758}"/>
              </a:ext>
            </a:extLst>
          </p:cNvPr>
          <p:cNvSpPr>
            <a:spLocks noGrp="1"/>
          </p:cNvSpPr>
          <p:nvPr>
            <p:ph type="ctrTitle"/>
          </p:nvPr>
        </p:nvSpPr>
        <p:spPr>
          <a:xfrm>
            <a:off x="3737547" y="3702570"/>
            <a:ext cx="8149653" cy="697642"/>
          </a:xfrm>
        </p:spPr>
        <p:txBody>
          <a:bodyPr anchor="b">
            <a:normAutofit/>
          </a:bodyPr>
          <a:lstStyle>
            <a:lvl1pPr algn="ctr">
              <a:defRPr sz="3600">
                <a:solidFill>
                  <a:schemeClr val="bg1"/>
                </a:solidFill>
              </a:defRPr>
            </a:lvl1pPr>
          </a:lstStyle>
          <a:p>
            <a:r>
              <a:rPr lang="en-US" dirty="0"/>
              <a:t>Click to edit Master title style</a:t>
            </a:r>
            <a:endParaRPr lang="tr-TR" dirty="0"/>
          </a:p>
        </p:txBody>
      </p:sp>
      <p:pic>
        <p:nvPicPr>
          <p:cNvPr id="5" name="Picture 4">
            <a:extLst>
              <a:ext uri="{FF2B5EF4-FFF2-40B4-BE49-F238E27FC236}">
                <a16:creationId xmlns:a16="http://schemas.microsoft.com/office/drawing/2014/main" id="{71EE054A-6ABA-9E4F-AB02-59AB378F8982}"/>
              </a:ext>
            </a:extLst>
          </p:cNvPr>
          <p:cNvPicPr>
            <a:picLocks noChangeAspect="1"/>
          </p:cNvPicPr>
          <p:nvPr userDrawn="1"/>
        </p:nvPicPr>
        <p:blipFill>
          <a:blip r:embed="rId2"/>
          <a:stretch>
            <a:fillRect/>
          </a:stretch>
        </p:blipFill>
        <p:spPr>
          <a:xfrm>
            <a:off x="5639" y="0"/>
            <a:ext cx="12180722" cy="6858000"/>
          </a:xfrm>
          <a:prstGeom prst="rect">
            <a:avLst/>
          </a:prstGeom>
        </p:spPr>
      </p:pic>
    </p:spTree>
    <p:extLst>
      <p:ext uri="{BB962C8B-B14F-4D97-AF65-F5344CB8AC3E}">
        <p14:creationId xmlns:p14="http://schemas.microsoft.com/office/powerpoint/2010/main" val="196084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6C1F-0443-6247-8910-43AB17F1B5CD}"/>
              </a:ext>
            </a:extLst>
          </p:cNvPr>
          <p:cNvSpPr>
            <a:spLocks noGrp="1"/>
          </p:cNvSpPr>
          <p:nvPr>
            <p:ph type="title"/>
          </p:nvPr>
        </p:nvSpPr>
        <p:spPr>
          <a:xfrm>
            <a:off x="838200" y="1648919"/>
            <a:ext cx="10515600" cy="266622"/>
          </a:xfrm>
        </p:spPr>
        <p:txBody>
          <a:bodyPr/>
          <a:lstStyle>
            <a:lvl1pPr>
              <a:defRPr>
                <a:solidFill>
                  <a:srgbClr val="C00000"/>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005B6CB7-86E9-1143-9161-94AD6272E71A}"/>
              </a:ext>
            </a:extLst>
          </p:cNvPr>
          <p:cNvSpPr>
            <a:spLocks noGrp="1"/>
          </p:cNvSpPr>
          <p:nvPr>
            <p:ph idx="1"/>
          </p:nvPr>
        </p:nvSpPr>
        <p:spPr>
          <a:xfrm>
            <a:off x="838200" y="2233533"/>
            <a:ext cx="10515600" cy="3207897"/>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BE8B558B-EDBF-9E4D-9903-346BB3B27E52}"/>
              </a:ext>
            </a:extLst>
          </p:cNvPr>
          <p:cNvSpPr>
            <a:spLocks noGrp="1"/>
          </p:cNvSpPr>
          <p:nvPr>
            <p:ph type="dt" sz="half" idx="10"/>
          </p:nvPr>
        </p:nvSpPr>
        <p:spPr/>
        <p:txBody>
          <a:bodyPr/>
          <a:lstStyle/>
          <a:p>
            <a:fld id="{DACF4F29-B047-7947-9D6C-DCBA07E2CF39}" type="datetimeFigureOut">
              <a:rPr lang="tr-TR" smtClean="0"/>
              <a:t>17.02.2022</a:t>
            </a:fld>
            <a:endParaRPr lang="tr-TR"/>
          </a:p>
        </p:txBody>
      </p:sp>
      <p:sp>
        <p:nvSpPr>
          <p:cNvPr id="5" name="Footer Placeholder 4">
            <a:extLst>
              <a:ext uri="{FF2B5EF4-FFF2-40B4-BE49-F238E27FC236}">
                <a16:creationId xmlns:a16="http://schemas.microsoft.com/office/drawing/2014/main" id="{DAA2C642-5DD5-4F40-A232-D96B63E2E046}"/>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51E52A2A-3C69-F64B-AF93-8B5538794192}"/>
              </a:ext>
            </a:extLst>
          </p:cNvPr>
          <p:cNvSpPr>
            <a:spLocks noGrp="1"/>
          </p:cNvSpPr>
          <p:nvPr>
            <p:ph type="sldNum" sz="quarter" idx="12"/>
          </p:nvPr>
        </p:nvSpPr>
        <p:spPr/>
        <p:txBody>
          <a:bodyPr/>
          <a:lstStyle/>
          <a:p>
            <a:fld id="{EFCD2AA9-114B-DE49-9990-0CF76A9D8353}" type="slidenum">
              <a:rPr lang="tr-TR" smtClean="0"/>
              <a:t>‹#›</a:t>
            </a:fld>
            <a:endParaRPr lang="tr-TR"/>
          </a:p>
        </p:txBody>
      </p:sp>
    </p:spTree>
    <p:extLst>
      <p:ext uri="{BB962C8B-B14F-4D97-AF65-F5344CB8AC3E}">
        <p14:creationId xmlns:p14="http://schemas.microsoft.com/office/powerpoint/2010/main" val="132056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2E20-4D77-254E-8932-C378B00A3C29}"/>
              </a:ext>
            </a:extLst>
          </p:cNvPr>
          <p:cNvSpPr>
            <a:spLocks noGrp="1"/>
          </p:cNvSpPr>
          <p:nvPr>
            <p:ph type="title"/>
          </p:nvPr>
        </p:nvSpPr>
        <p:spPr>
          <a:xfrm>
            <a:off x="831850" y="1470026"/>
            <a:ext cx="10515600" cy="2852737"/>
          </a:xfrm>
        </p:spPr>
        <p:txBody>
          <a:bodyPr anchor="b"/>
          <a:lstStyle>
            <a:lvl1pPr>
              <a:defRPr sz="6000">
                <a:solidFill>
                  <a:srgbClr val="C00000"/>
                </a:solidFill>
              </a:defRPr>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D053CFFB-116E-0C45-91E7-D9A016F3714D}"/>
              </a:ext>
            </a:extLst>
          </p:cNvPr>
          <p:cNvSpPr>
            <a:spLocks noGrp="1"/>
          </p:cNvSpPr>
          <p:nvPr>
            <p:ph type="body" idx="1"/>
          </p:nvPr>
        </p:nvSpPr>
        <p:spPr>
          <a:xfrm>
            <a:off x="831850" y="4589463"/>
            <a:ext cx="10515600" cy="702065"/>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485D72-56AE-6D45-9869-ED69E8C3CD5E}"/>
              </a:ext>
            </a:extLst>
          </p:cNvPr>
          <p:cNvSpPr>
            <a:spLocks noGrp="1"/>
          </p:cNvSpPr>
          <p:nvPr>
            <p:ph type="dt" sz="half" idx="10"/>
          </p:nvPr>
        </p:nvSpPr>
        <p:spPr/>
        <p:txBody>
          <a:bodyPr/>
          <a:lstStyle/>
          <a:p>
            <a:fld id="{DACF4F29-B047-7947-9D6C-DCBA07E2CF39}" type="datetimeFigureOut">
              <a:rPr lang="tr-TR" smtClean="0"/>
              <a:t>17.02.2022</a:t>
            </a:fld>
            <a:endParaRPr lang="tr-TR"/>
          </a:p>
        </p:txBody>
      </p:sp>
      <p:sp>
        <p:nvSpPr>
          <p:cNvPr id="5" name="Footer Placeholder 4">
            <a:extLst>
              <a:ext uri="{FF2B5EF4-FFF2-40B4-BE49-F238E27FC236}">
                <a16:creationId xmlns:a16="http://schemas.microsoft.com/office/drawing/2014/main" id="{32232788-B2E7-0E49-8C36-C844C21382A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F9DA3734-4994-0C45-A7A1-FF144F817E46}"/>
              </a:ext>
            </a:extLst>
          </p:cNvPr>
          <p:cNvSpPr>
            <a:spLocks noGrp="1"/>
          </p:cNvSpPr>
          <p:nvPr>
            <p:ph type="sldNum" sz="quarter" idx="12"/>
          </p:nvPr>
        </p:nvSpPr>
        <p:spPr/>
        <p:txBody>
          <a:bodyPr/>
          <a:lstStyle/>
          <a:p>
            <a:fld id="{EFCD2AA9-114B-DE49-9990-0CF76A9D8353}" type="slidenum">
              <a:rPr lang="tr-TR" smtClean="0"/>
              <a:t>‹#›</a:t>
            </a:fld>
            <a:endParaRPr lang="tr-TR"/>
          </a:p>
        </p:txBody>
      </p:sp>
    </p:spTree>
    <p:extLst>
      <p:ext uri="{BB962C8B-B14F-4D97-AF65-F5344CB8AC3E}">
        <p14:creationId xmlns:p14="http://schemas.microsoft.com/office/powerpoint/2010/main" val="166864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BC35-B13C-6F44-9450-DAD6198DA87A}"/>
              </a:ext>
            </a:extLst>
          </p:cNvPr>
          <p:cNvSpPr>
            <a:spLocks noGrp="1"/>
          </p:cNvSpPr>
          <p:nvPr>
            <p:ph type="title"/>
          </p:nvPr>
        </p:nvSpPr>
        <p:spPr>
          <a:xfrm>
            <a:off x="838200" y="2808522"/>
            <a:ext cx="10515600" cy="1325563"/>
          </a:xfrm>
        </p:spPr>
        <p:txBody>
          <a:bodyPr/>
          <a:lstStyle>
            <a:lvl1pPr>
              <a:defRPr>
                <a:solidFill>
                  <a:srgbClr val="C00000"/>
                </a:solidFill>
              </a:defRPr>
            </a:lvl1pPr>
          </a:lstStyle>
          <a:p>
            <a:r>
              <a:rPr lang="en-US"/>
              <a:t>Click to edit Master title style</a:t>
            </a:r>
            <a:endParaRPr lang="tr-TR"/>
          </a:p>
        </p:txBody>
      </p:sp>
      <p:sp>
        <p:nvSpPr>
          <p:cNvPr id="3" name="Date Placeholder 2">
            <a:extLst>
              <a:ext uri="{FF2B5EF4-FFF2-40B4-BE49-F238E27FC236}">
                <a16:creationId xmlns:a16="http://schemas.microsoft.com/office/drawing/2014/main" id="{571E104B-60C9-3C45-85C7-D99DF9875F67}"/>
              </a:ext>
            </a:extLst>
          </p:cNvPr>
          <p:cNvSpPr>
            <a:spLocks noGrp="1"/>
          </p:cNvSpPr>
          <p:nvPr>
            <p:ph type="dt" sz="half" idx="10"/>
          </p:nvPr>
        </p:nvSpPr>
        <p:spPr/>
        <p:txBody>
          <a:bodyPr/>
          <a:lstStyle/>
          <a:p>
            <a:fld id="{DACF4F29-B047-7947-9D6C-DCBA07E2CF39}" type="datetimeFigureOut">
              <a:rPr lang="tr-TR" smtClean="0"/>
              <a:t>17.02.2022</a:t>
            </a:fld>
            <a:endParaRPr lang="tr-TR"/>
          </a:p>
        </p:txBody>
      </p:sp>
      <p:sp>
        <p:nvSpPr>
          <p:cNvPr id="4" name="Footer Placeholder 3">
            <a:extLst>
              <a:ext uri="{FF2B5EF4-FFF2-40B4-BE49-F238E27FC236}">
                <a16:creationId xmlns:a16="http://schemas.microsoft.com/office/drawing/2014/main" id="{F4B769E7-5887-424D-A71E-C2A9BAA49EBE}"/>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86E3B7BF-09F7-B842-8703-CD23EDB0D2EC}"/>
              </a:ext>
            </a:extLst>
          </p:cNvPr>
          <p:cNvSpPr>
            <a:spLocks noGrp="1"/>
          </p:cNvSpPr>
          <p:nvPr>
            <p:ph type="sldNum" sz="quarter" idx="12"/>
          </p:nvPr>
        </p:nvSpPr>
        <p:spPr/>
        <p:txBody>
          <a:bodyPr/>
          <a:lstStyle/>
          <a:p>
            <a:fld id="{EFCD2AA9-114B-DE49-9990-0CF76A9D8353}" type="slidenum">
              <a:rPr lang="tr-TR" smtClean="0"/>
              <a:t>‹#›</a:t>
            </a:fld>
            <a:endParaRPr lang="tr-TR"/>
          </a:p>
        </p:txBody>
      </p:sp>
    </p:spTree>
    <p:extLst>
      <p:ext uri="{BB962C8B-B14F-4D97-AF65-F5344CB8AC3E}">
        <p14:creationId xmlns:p14="http://schemas.microsoft.com/office/powerpoint/2010/main" val="398198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6BE1EF-1877-B749-B21A-D38D18F53756}"/>
              </a:ext>
            </a:extLst>
          </p:cNvPr>
          <p:cNvSpPr>
            <a:spLocks noGrp="1"/>
          </p:cNvSpPr>
          <p:nvPr>
            <p:ph type="dt" sz="half" idx="10"/>
          </p:nvPr>
        </p:nvSpPr>
        <p:spPr/>
        <p:txBody>
          <a:bodyPr/>
          <a:lstStyle/>
          <a:p>
            <a:fld id="{DACF4F29-B047-7947-9D6C-DCBA07E2CF39}" type="datetimeFigureOut">
              <a:rPr lang="tr-TR" smtClean="0"/>
              <a:t>17.02.2022</a:t>
            </a:fld>
            <a:endParaRPr lang="tr-TR"/>
          </a:p>
        </p:txBody>
      </p:sp>
      <p:sp>
        <p:nvSpPr>
          <p:cNvPr id="3" name="Footer Placeholder 2">
            <a:extLst>
              <a:ext uri="{FF2B5EF4-FFF2-40B4-BE49-F238E27FC236}">
                <a16:creationId xmlns:a16="http://schemas.microsoft.com/office/drawing/2014/main" id="{20377642-3C36-1A45-940D-EE4A07EC70C2}"/>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E30D8797-80E4-554A-879A-85788DB6D425}"/>
              </a:ext>
            </a:extLst>
          </p:cNvPr>
          <p:cNvSpPr>
            <a:spLocks noGrp="1"/>
          </p:cNvSpPr>
          <p:nvPr>
            <p:ph type="sldNum" sz="quarter" idx="12"/>
          </p:nvPr>
        </p:nvSpPr>
        <p:spPr/>
        <p:txBody>
          <a:bodyPr/>
          <a:lstStyle/>
          <a:p>
            <a:fld id="{EFCD2AA9-114B-DE49-9990-0CF76A9D8353}" type="slidenum">
              <a:rPr lang="tr-TR" smtClean="0"/>
              <a:t>‹#›</a:t>
            </a:fld>
            <a:endParaRPr lang="tr-TR"/>
          </a:p>
        </p:txBody>
      </p:sp>
    </p:spTree>
    <p:extLst>
      <p:ext uri="{BB962C8B-B14F-4D97-AF65-F5344CB8AC3E}">
        <p14:creationId xmlns:p14="http://schemas.microsoft.com/office/powerpoint/2010/main" val="1099570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19AF50-E1A5-144A-A51B-2CE9204A5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DC877608-201E-D244-9AA0-5E65B04DE1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B204E7EA-3770-0241-AB8C-825A4CB907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F4F29-B047-7947-9D6C-DCBA07E2CF39}" type="datetimeFigureOut">
              <a:rPr lang="tr-TR" smtClean="0"/>
              <a:t>17.02.2022</a:t>
            </a:fld>
            <a:endParaRPr lang="tr-TR"/>
          </a:p>
        </p:txBody>
      </p:sp>
      <p:sp>
        <p:nvSpPr>
          <p:cNvPr id="5" name="Footer Placeholder 4">
            <a:extLst>
              <a:ext uri="{FF2B5EF4-FFF2-40B4-BE49-F238E27FC236}">
                <a16:creationId xmlns:a16="http://schemas.microsoft.com/office/drawing/2014/main" id="{EECB5595-45B1-8849-AA69-2FE5E47A5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5E63EC49-77CC-1645-927B-4253F47966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D2AA9-114B-DE49-9990-0CF76A9D8353}" type="slidenum">
              <a:rPr lang="tr-TR" smtClean="0"/>
              <a:t>‹#›</a:t>
            </a:fld>
            <a:endParaRPr lang="tr-TR"/>
          </a:p>
        </p:txBody>
      </p:sp>
      <p:pic>
        <p:nvPicPr>
          <p:cNvPr id="9" name="Picture 8">
            <a:extLst>
              <a:ext uri="{FF2B5EF4-FFF2-40B4-BE49-F238E27FC236}">
                <a16:creationId xmlns:a16="http://schemas.microsoft.com/office/drawing/2014/main" id="{44564C73-F508-5E41-9C0C-E0E795ADF897}"/>
              </a:ext>
            </a:extLst>
          </p:cNvPr>
          <p:cNvPicPr>
            <a:picLocks noChangeAspect="1"/>
          </p:cNvPicPr>
          <p:nvPr userDrawn="1"/>
        </p:nvPicPr>
        <p:blipFill>
          <a:blip r:embed="rId7"/>
          <a:stretch>
            <a:fillRect/>
          </a:stretch>
        </p:blipFill>
        <p:spPr>
          <a:xfrm>
            <a:off x="2467" y="0"/>
            <a:ext cx="12187066" cy="6858000"/>
          </a:xfrm>
          <a:prstGeom prst="rect">
            <a:avLst/>
          </a:prstGeom>
        </p:spPr>
      </p:pic>
    </p:spTree>
    <p:extLst>
      <p:ext uri="{BB962C8B-B14F-4D97-AF65-F5344CB8AC3E}">
        <p14:creationId xmlns:p14="http://schemas.microsoft.com/office/powerpoint/2010/main" val="3269180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C248-5C57-0A47-9D6F-6E6ABFCE3D54}"/>
              </a:ext>
            </a:extLst>
          </p:cNvPr>
          <p:cNvSpPr>
            <a:spLocks noGrp="1"/>
          </p:cNvSpPr>
          <p:nvPr>
            <p:ph type="ctrTitle"/>
          </p:nvPr>
        </p:nvSpPr>
        <p:spPr>
          <a:xfrm>
            <a:off x="3737547" y="3813102"/>
            <a:ext cx="8149653" cy="697642"/>
          </a:xfrm>
        </p:spPr>
        <p:txBody>
          <a:bodyPr>
            <a:normAutofit fontScale="90000"/>
          </a:bodyPr>
          <a:lstStyle/>
          <a:p>
            <a:r>
              <a:rPr lang="en-GB" b="1" dirty="0">
                <a:latin typeface="+mn-lt"/>
              </a:rPr>
              <a:t>GRUP ÇALIŞMASI: AF HAZIRLAMA EĞİTİMİ</a:t>
            </a:r>
            <a:br>
              <a:rPr lang="en-GB" b="1" dirty="0">
                <a:latin typeface="+mn-lt"/>
              </a:rPr>
            </a:br>
            <a:r>
              <a:rPr lang="en-GB" b="1" dirty="0">
                <a:latin typeface="+mn-lt"/>
              </a:rPr>
              <a:t>Window 1</a:t>
            </a:r>
            <a:endParaRPr lang="tr-TR" b="1" dirty="0">
              <a:latin typeface="+mn-lt"/>
            </a:endParaRPr>
          </a:p>
        </p:txBody>
      </p:sp>
    </p:spTree>
    <p:extLst>
      <p:ext uri="{BB962C8B-B14F-4D97-AF65-F5344CB8AC3E}">
        <p14:creationId xmlns:p14="http://schemas.microsoft.com/office/powerpoint/2010/main" val="319633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a:t>Uygulama </a:t>
            </a:r>
            <a:r>
              <a:rPr lang="en-GB" dirty="0" err="1"/>
              <a:t>Yöntemi</a:t>
            </a:r>
            <a:endParaRPr lang="tr-TR"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838200" y="2323968"/>
            <a:ext cx="10515600" cy="3207897"/>
          </a:xfrm>
        </p:spPr>
        <p:txBody>
          <a:bodyPr>
            <a:normAutofit/>
          </a:bodyPr>
          <a:lstStyle/>
          <a:p>
            <a:r>
              <a:rPr lang="en-GB" dirty="0" err="1"/>
              <a:t>Doğrudan</a:t>
            </a:r>
            <a:r>
              <a:rPr lang="en-GB" dirty="0"/>
              <a:t> Yönetim – </a:t>
            </a:r>
            <a:r>
              <a:rPr lang="en-GB" dirty="0" err="1"/>
              <a:t>Dolaylı</a:t>
            </a:r>
            <a:r>
              <a:rPr lang="en-GB" dirty="0"/>
              <a:t> Yönetim</a:t>
            </a:r>
          </a:p>
          <a:p>
            <a:r>
              <a:rPr lang="en-GB" dirty="0"/>
              <a:t>Mal ve </a:t>
            </a:r>
            <a:r>
              <a:rPr lang="en-GB" dirty="0" err="1"/>
              <a:t>Hizmet</a:t>
            </a:r>
            <a:r>
              <a:rPr lang="en-GB" dirty="0"/>
              <a:t> (Teknik Destek) </a:t>
            </a:r>
            <a:r>
              <a:rPr lang="en-GB" dirty="0" err="1"/>
              <a:t>Alımı</a:t>
            </a:r>
            <a:endParaRPr lang="en-GB" dirty="0"/>
          </a:p>
          <a:p>
            <a:r>
              <a:rPr lang="en-GB" dirty="0" err="1"/>
              <a:t>Hibe</a:t>
            </a:r>
            <a:r>
              <a:rPr lang="en-GB" dirty="0"/>
              <a:t> </a:t>
            </a:r>
            <a:r>
              <a:rPr lang="en-GB" dirty="0" err="1"/>
              <a:t>Programı</a:t>
            </a:r>
            <a:endParaRPr lang="en-GB" dirty="0"/>
          </a:p>
          <a:p>
            <a:r>
              <a:rPr lang="en-GB" dirty="0" err="1"/>
              <a:t>Üçüncü</a:t>
            </a:r>
            <a:r>
              <a:rPr lang="en-GB" dirty="0"/>
              <a:t> </a:t>
            </a:r>
            <a:r>
              <a:rPr lang="en-GB" dirty="0" err="1"/>
              <a:t>Taraf</a:t>
            </a:r>
            <a:r>
              <a:rPr lang="en-GB" dirty="0"/>
              <a:t> </a:t>
            </a:r>
            <a:r>
              <a:rPr lang="en-GB" dirty="0" err="1"/>
              <a:t>tarafından</a:t>
            </a:r>
            <a:r>
              <a:rPr lang="en-GB" dirty="0"/>
              <a:t> </a:t>
            </a:r>
            <a:r>
              <a:rPr lang="en-GB" dirty="0" err="1"/>
              <a:t>uygulama</a:t>
            </a:r>
            <a:r>
              <a:rPr lang="en-GB" dirty="0"/>
              <a:t> (</a:t>
            </a:r>
            <a:r>
              <a:rPr lang="en-GB" dirty="0" err="1"/>
              <a:t>Birleşmiş</a:t>
            </a:r>
            <a:r>
              <a:rPr lang="en-GB" dirty="0"/>
              <a:t> </a:t>
            </a:r>
            <a:r>
              <a:rPr lang="en-GB" dirty="0" err="1"/>
              <a:t>Milletler</a:t>
            </a:r>
            <a:r>
              <a:rPr lang="en-GB" dirty="0"/>
              <a:t> </a:t>
            </a:r>
            <a:r>
              <a:rPr lang="en-GB" dirty="0" err="1"/>
              <a:t>kuruluşları</a:t>
            </a:r>
            <a:r>
              <a:rPr lang="en-GB" dirty="0"/>
              <a:t> vs)</a:t>
            </a:r>
          </a:p>
          <a:p>
            <a:r>
              <a:rPr lang="en-GB" dirty="0" err="1"/>
              <a:t>Eşleştirme</a:t>
            </a:r>
            <a:endParaRPr lang="en-GB" dirty="0"/>
          </a:p>
        </p:txBody>
      </p:sp>
    </p:spTree>
    <p:extLst>
      <p:ext uri="{BB962C8B-B14F-4D97-AF65-F5344CB8AC3E}">
        <p14:creationId xmlns:p14="http://schemas.microsoft.com/office/powerpoint/2010/main" val="341572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err="1"/>
              <a:t>Mantıksal</a:t>
            </a:r>
            <a:r>
              <a:rPr lang="en-GB" dirty="0"/>
              <a:t> </a:t>
            </a:r>
            <a:r>
              <a:rPr lang="en-GB" dirty="0" err="1"/>
              <a:t>Çerçeve</a:t>
            </a:r>
            <a:r>
              <a:rPr lang="en-GB" dirty="0"/>
              <a:t> </a:t>
            </a:r>
            <a:r>
              <a:rPr lang="en-GB" dirty="0" err="1"/>
              <a:t>Matrisi</a:t>
            </a:r>
            <a:endParaRPr lang="tr-TR" dirty="0"/>
          </a:p>
        </p:txBody>
      </p:sp>
      <p:pic>
        <p:nvPicPr>
          <p:cNvPr id="5" name="Content Placeholder 4">
            <a:extLst>
              <a:ext uri="{FF2B5EF4-FFF2-40B4-BE49-F238E27FC236}">
                <a16:creationId xmlns:a16="http://schemas.microsoft.com/office/drawing/2014/main" id="{7D678076-2947-4893-B592-2FCD7F0076F6}"/>
              </a:ext>
            </a:extLst>
          </p:cNvPr>
          <p:cNvPicPr>
            <a:picLocks noGrp="1" noChangeAspect="1"/>
          </p:cNvPicPr>
          <p:nvPr>
            <p:ph idx="1"/>
          </p:nvPr>
        </p:nvPicPr>
        <p:blipFill>
          <a:blip r:embed="rId2"/>
          <a:stretch>
            <a:fillRect/>
          </a:stretch>
        </p:blipFill>
        <p:spPr>
          <a:xfrm>
            <a:off x="1914051" y="2103036"/>
            <a:ext cx="7270141" cy="3766084"/>
          </a:xfrm>
        </p:spPr>
      </p:pic>
    </p:spTree>
    <p:extLst>
      <p:ext uri="{BB962C8B-B14F-4D97-AF65-F5344CB8AC3E}">
        <p14:creationId xmlns:p14="http://schemas.microsoft.com/office/powerpoint/2010/main" val="1960182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err="1"/>
              <a:t>Mantıksal</a:t>
            </a:r>
            <a:r>
              <a:rPr lang="en-GB" dirty="0"/>
              <a:t> </a:t>
            </a:r>
            <a:r>
              <a:rPr lang="en-GB" dirty="0" err="1"/>
              <a:t>Çerçeve</a:t>
            </a:r>
            <a:endParaRPr lang="tr-TR"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838200" y="2323968"/>
            <a:ext cx="10515600" cy="3207897"/>
          </a:xfrm>
        </p:spPr>
        <p:txBody>
          <a:bodyPr>
            <a:normAutofit lnSpcReduction="10000"/>
          </a:bodyPr>
          <a:lstStyle/>
          <a:p>
            <a:r>
              <a:rPr lang="en-GB" dirty="0"/>
              <a:t>Impact: </a:t>
            </a:r>
            <a:r>
              <a:rPr lang="en-GB" dirty="0" err="1"/>
              <a:t>Etki</a:t>
            </a:r>
            <a:r>
              <a:rPr lang="en-GB" dirty="0"/>
              <a:t>: </a:t>
            </a:r>
            <a:r>
              <a:rPr lang="en-GB" dirty="0" err="1"/>
              <a:t>Genel</a:t>
            </a:r>
            <a:r>
              <a:rPr lang="en-GB" dirty="0"/>
              <a:t> </a:t>
            </a:r>
            <a:r>
              <a:rPr lang="en-GB" dirty="0" err="1"/>
              <a:t>Amaç</a:t>
            </a:r>
            <a:endParaRPr lang="en-GB" dirty="0"/>
          </a:p>
          <a:p>
            <a:r>
              <a:rPr lang="en-GB" dirty="0"/>
              <a:t>Outcome: </a:t>
            </a:r>
            <a:r>
              <a:rPr lang="en-GB" dirty="0" err="1"/>
              <a:t>Sonuç</a:t>
            </a:r>
            <a:r>
              <a:rPr lang="en-GB" dirty="0"/>
              <a:t>: Özel </a:t>
            </a:r>
            <a:r>
              <a:rPr lang="en-GB" dirty="0" err="1"/>
              <a:t>Amaç</a:t>
            </a:r>
            <a:endParaRPr lang="en-GB" dirty="0"/>
          </a:p>
          <a:p>
            <a:r>
              <a:rPr lang="en-GB" dirty="0"/>
              <a:t>Output: </a:t>
            </a:r>
            <a:r>
              <a:rPr lang="en-GB" dirty="0" err="1"/>
              <a:t>Çıktı</a:t>
            </a:r>
            <a:r>
              <a:rPr lang="en-GB" dirty="0"/>
              <a:t>: </a:t>
            </a:r>
            <a:r>
              <a:rPr lang="en-GB" dirty="0" err="1"/>
              <a:t>Faaliyetler</a:t>
            </a:r>
            <a:r>
              <a:rPr lang="en-GB" dirty="0"/>
              <a:t> </a:t>
            </a:r>
            <a:r>
              <a:rPr lang="en-GB" dirty="0" err="1"/>
              <a:t>sonucu</a:t>
            </a:r>
            <a:r>
              <a:rPr lang="en-GB" dirty="0"/>
              <a:t> </a:t>
            </a:r>
            <a:r>
              <a:rPr lang="en-GB" dirty="0" err="1"/>
              <a:t>elde</a:t>
            </a:r>
            <a:r>
              <a:rPr lang="en-GB" dirty="0"/>
              <a:t> </a:t>
            </a:r>
            <a:r>
              <a:rPr lang="en-GB" dirty="0" err="1"/>
              <a:t>edilenler</a:t>
            </a:r>
            <a:r>
              <a:rPr lang="en-GB" dirty="0"/>
              <a:t>.</a:t>
            </a:r>
          </a:p>
          <a:p>
            <a:endParaRPr lang="en-GB" dirty="0"/>
          </a:p>
          <a:p>
            <a:r>
              <a:rPr lang="en-GB" dirty="0" err="1"/>
              <a:t>Mantıksal</a:t>
            </a:r>
            <a:r>
              <a:rPr lang="en-GB" dirty="0"/>
              <a:t> </a:t>
            </a:r>
            <a:r>
              <a:rPr lang="en-GB" dirty="0" err="1"/>
              <a:t>çerçevenin</a:t>
            </a:r>
            <a:r>
              <a:rPr lang="en-GB" dirty="0"/>
              <a:t> </a:t>
            </a:r>
            <a:r>
              <a:rPr lang="en-GB" dirty="0" err="1"/>
              <a:t>doğru</a:t>
            </a:r>
            <a:r>
              <a:rPr lang="en-GB" dirty="0"/>
              <a:t> </a:t>
            </a:r>
            <a:r>
              <a:rPr lang="en-GB" dirty="0" err="1"/>
              <a:t>kurulması</a:t>
            </a:r>
            <a:r>
              <a:rPr lang="en-GB" dirty="0"/>
              <a:t> </a:t>
            </a:r>
            <a:r>
              <a:rPr lang="en-GB" dirty="0" err="1"/>
              <a:t>Aksiyonun</a:t>
            </a:r>
            <a:r>
              <a:rPr lang="en-GB" dirty="0"/>
              <a:t> da </a:t>
            </a:r>
            <a:r>
              <a:rPr lang="en-GB" dirty="0" err="1"/>
              <a:t>tutarlı</a:t>
            </a:r>
            <a:r>
              <a:rPr lang="en-GB" dirty="0"/>
              <a:t> ve </a:t>
            </a:r>
            <a:r>
              <a:rPr lang="en-GB" dirty="0" err="1"/>
              <a:t>eksiksiz</a:t>
            </a:r>
            <a:r>
              <a:rPr lang="en-GB" dirty="0"/>
              <a:t> </a:t>
            </a:r>
            <a:r>
              <a:rPr lang="en-GB" dirty="0" err="1"/>
              <a:t>olmasını</a:t>
            </a:r>
            <a:r>
              <a:rPr lang="en-GB" dirty="0"/>
              <a:t> </a:t>
            </a:r>
            <a:r>
              <a:rPr lang="en-GB" dirty="0" err="1"/>
              <a:t>sağlar</a:t>
            </a:r>
            <a:r>
              <a:rPr lang="en-GB" dirty="0"/>
              <a:t>, </a:t>
            </a:r>
            <a:r>
              <a:rPr lang="en-GB" dirty="0" err="1"/>
              <a:t>izlenmesine</a:t>
            </a:r>
            <a:r>
              <a:rPr lang="en-GB" dirty="0"/>
              <a:t> ve </a:t>
            </a:r>
            <a:r>
              <a:rPr lang="en-GB" dirty="0" err="1"/>
              <a:t>değerlendirilmesine</a:t>
            </a:r>
            <a:r>
              <a:rPr lang="en-GB" dirty="0"/>
              <a:t> </a:t>
            </a:r>
            <a:r>
              <a:rPr lang="en-GB" dirty="0" err="1"/>
              <a:t>imkan</a:t>
            </a:r>
            <a:r>
              <a:rPr lang="en-GB" dirty="0"/>
              <a:t> </a:t>
            </a:r>
            <a:r>
              <a:rPr lang="en-GB" dirty="0" err="1"/>
              <a:t>verir</a:t>
            </a:r>
            <a:r>
              <a:rPr lang="en-GB" dirty="0"/>
              <a:t> ve </a:t>
            </a:r>
            <a:r>
              <a:rPr lang="en-GB" dirty="0" err="1"/>
              <a:t>etkili</a:t>
            </a:r>
            <a:r>
              <a:rPr lang="en-GB" dirty="0"/>
              <a:t> </a:t>
            </a:r>
            <a:r>
              <a:rPr lang="en-GB" dirty="0" err="1"/>
              <a:t>bir</a:t>
            </a:r>
            <a:r>
              <a:rPr lang="en-GB" dirty="0"/>
              <a:t> </a:t>
            </a:r>
            <a:r>
              <a:rPr lang="en-GB" dirty="0" err="1"/>
              <a:t>iletişim</a:t>
            </a:r>
            <a:r>
              <a:rPr lang="en-GB" dirty="0"/>
              <a:t> </a:t>
            </a:r>
            <a:r>
              <a:rPr lang="en-GB" dirty="0" err="1"/>
              <a:t>aracıdır</a:t>
            </a:r>
            <a:r>
              <a:rPr lang="en-GB" dirty="0"/>
              <a:t>.</a:t>
            </a:r>
          </a:p>
        </p:txBody>
      </p:sp>
    </p:spTree>
    <p:extLst>
      <p:ext uri="{BB962C8B-B14F-4D97-AF65-F5344CB8AC3E}">
        <p14:creationId xmlns:p14="http://schemas.microsoft.com/office/powerpoint/2010/main" val="21759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a:t>Impact: </a:t>
            </a:r>
            <a:r>
              <a:rPr lang="en-GB" dirty="0" err="1"/>
              <a:t>Etki</a:t>
            </a:r>
            <a:endParaRPr lang="tr-TR"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838200" y="2323968"/>
            <a:ext cx="10515600" cy="3207897"/>
          </a:xfrm>
        </p:spPr>
        <p:txBody>
          <a:bodyPr>
            <a:normAutofit fontScale="85000" lnSpcReduction="20000"/>
          </a:bodyPr>
          <a:lstStyle/>
          <a:p>
            <a:pPr marL="0" indent="0">
              <a:buNone/>
            </a:pPr>
            <a:r>
              <a:rPr lang="en-GB" sz="2800" noProof="1"/>
              <a:t>Aksiyonun Genel Amacı</a:t>
            </a:r>
          </a:p>
          <a:p>
            <a:r>
              <a:rPr lang="en-GB" sz="2800" noProof="1"/>
              <a:t>Stratejik düzeydedir</a:t>
            </a:r>
          </a:p>
          <a:p>
            <a:r>
              <a:rPr lang="en-GB" sz="2800" noProof="1"/>
              <a:t>Uzun vadede erişilir</a:t>
            </a:r>
          </a:p>
          <a:p>
            <a:r>
              <a:rPr lang="en-GB" sz="2800" noProof="1"/>
              <a:t>Bizim kontrolümüzde değildir</a:t>
            </a:r>
          </a:p>
          <a:p>
            <a:r>
              <a:rPr lang="en-GB" sz="2800" noProof="1"/>
              <a:t>Makro ölçeklidir</a:t>
            </a:r>
          </a:p>
          <a:p>
            <a:r>
              <a:rPr lang="en-GB" sz="2800" noProof="1"/>
              <a:t>Genellikle tektir</a:t>
            </a:r>
          </a:p>
          <a:p>
            <a:r>
              <a:rPr lang="en-GB" sz="2800" noProof="1"/>
              <a:t>IPA Öncelikleri ile uyumlu olması beklenir</a:t>
            </a:r>
          </a:p>
          <a:p>
            <a:r>
              <a:rPr lang="en-GB" sz="2800" noProof="1"/>
              <a:t>Ör: AİHM’ye giden dava sayısını azaltmak</a:t>
            </a:r>
          </a:p>
        </p:txBody>
      </p:sp>
    </p:spTree>
    <p:extLst>
      <p:ext uri="{BB962C8B-B14F-4D97-AF65-F5344CB8AC3E}">
        <p14:creationId xmlns:p14="http://schemas.microsoft.com/office/powerpoint/2010/main" val="413076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a:t>Outcome: </a:t>
            </a:r>
            <a:r>
              <a:rPr lang="en-GB" dirty="0" err="1"/>
              <a:t>Sonuç</a:t>
            </a:r>
            <a:endParaRPr lang="tr-TR"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838200" y="2323968"/>
            <a:ext cx="10515600" cy="3207897"/>
          </a:xfrm>
        </p:spPr>
        <p:txBody>
          <a:bodyPr>
            <a:normAutofit fontScale="92500" lnSpcReduction="10000"/>
          </a:bodyPr>
          <a:lstStyle/>
          <a:p>
            <a:pPr marL="0" indent="0">
              <a:buNone/>
            </a:pPr>
            <a:r>
              <a:rPr lang="en-GB" sz="2800" dirty="0" err="1"/>
              <a:t>Aksiyonun</a:t>
            </a:r>
            <a:r>
              <a:rPr lang="en-GB" sz="2800" dirty="0"/>
              <a:t> Özel </a:t>
            </a:r>
            <a:r>
              <a:rPr lang="en-GB" sz="2800" dirty="0" err="1"/>
              <a:t>Amacı</a:t>
            </a:r>
            <a:endParaRPr lang="en-GB" sz="2800" dirty="0"/>
          </a:p>
          <a:p>
            <a:r>
              <a:rPr lang="en-GB" sz="2800" dirty="0" err="1"/>
              <a:t>Operasyonel</a:t>
            </a:r>
            <a:r>
              <a:rPr lang="en-GB" sz="2800" dirty="0"/>
              <a:t> </a:t>
            </a:r>
            <a:r>
              <a:rPr lang="en-GB" sz="2800" dirty="0" err="1"/>
              <a:t>düzeydedir</a:t>
            </a:r>
            <a:endParaRPr lang="en-GB" sz="2800" dirty="0"/>
          </a:p>
          <a:p>
            <a:r>
              <a:rPr lang="en-GB" sz="2800" dirty="0" err="1"/>
              <a:t>Aksiyonun</a:t>
            </a:r>
            <a:r>
              <a:rPr lang="en-GB" sz="2800" dirty="0"/>
              <a:t> </a:t>
            </a:r>
            <a:r>
              <a:rPr lang="en-GB" sz="2800" dirty="0" err="1"/>
              <a:t>tamamlanması</a:t>
            </a:r>
            <a:r>
              <a:rPr lang="en-GB" sz="2800" dirty="0"/>
              <a:t> </a:t>
            </a:r>
            <a:r>
              <a:rPr lang="en-GB" sz="2800" dirty="0" err="1"/>
              <a:t>ile</a:t>
            </a:r>
            <a:r>
              <a:rPr lang="en-GB" sz="2800" dirty="0"/>
              <a:t> </a:t>
            </a:r>
            <a:r>
              <a:rPr lang="en-GB" sz="2800" dirty="0" err="1"/>
              <a:t>elde</a:t>
            </a:r>
            <a:r>
              <a:rPr lang="en-GB" sz="2800" dirty="0"/>
              <a:t> </a:t>
            </a:r>
            <a:r>
              <a:rPr lang="en-GB" sz="2800" dirty="0" err="1"/>
              <a:t>edilir</a:t>
            </a:r>
            <a:endParaRPr lang="en-GB" sz="2800" dirty="0"/>
          </a:p>
          <a:p>
            <a:r>
              <a:rPr lang="en-GB" sz="2800" dirty="0" err="1"/>
              <a:t>Bizim</a:t>
            </a:r>
            <a:r>
              <a:rPr lang="en-GB" sz="2800" dirty="0"/>
              <a:t> </a:t>
            </a:r>
            <a:r>
              <a:rPr lang="en-GB" sz="2800" dirty="0" err="1"/>
              <a:t>kontrolümüzdedir</a:t>
            </a:r>
            <a:endParaRPr lang="en-GB" sz="2800" dirty="0"/>
          </a:p>
          <a:p>
            <a:r>
              <a:rPr lang="en-GB" sz="2800" dirty="0" err="1"/>
              <a:t>Kurumsal</a:t>
            </a:r>
            <a:r>
              <a:rPr lang="en-GB" sz="2800" dirty="0"/>
              <a:t> </a:t>
            </a:r>
            <a:r>
              <a:rPr lang="en-GB" sz="2800" dirty="0" err="1"/>
              <a:t>ölçeklidir</a:t>
            </a:r>
            <a:endParaRPr lang="en-GB" sz="2800" dirty="0"/>
          </a:p>
          <a:p>
            <a:r>
              <a:rPr lang="en-GB" sz="2800" dirty="0" err="1"/>
              <a:t>Kalıcıdır</a:t>
            </a:r>
            <a:endParaRPr lang="en-GB" sz="2800" dirty="0"/>
          </a:p>
          <a:p>
            <a:r>
              <a:rPr lang="en-GB" sz="2800" dirty="0" err="1"/>
              <a:t>Ör</a:t>
            </a:r>
            <a:r>
              <a:rPr lang="en-GB" sz="2800" dirty="0"/>
              <a:t>: </a:t>
            </a:r>
            <a:r>
              <a:rPr lang="en-GB" sz="2800" dirty="0" err="1"/>
              <a:t>Kapasite</a:t>
            </a:r>
            <a:r>
              <a:rPr lang="en-GB" sz="2800" dirty="0"/>
              <a:t> </a:t>
            </a:r>
            <a:r>
              <a:rPr lang="en-GB" sz="2800" dirty="0" err="1"/>
              <a:t>gelişimi</a:t>
            </a:r>
            <a:r>
              <a:rPr lang="en-GB" sz="2800" dirty="0"/>
              <a:t>, yeni </a:t>
            </a:r>
            <a:r>
              <a:rPr lang="en-GB" sz="2800" dirty="0" err="1"/>
              <a:t>bir</a:t>
            </a:r>
            <a:r>
              <a:rPr lang="en-GB" sz="2800" dirty="0"/>
              <a:t> </a:t>
            </a:r>
            <a:r>
              <a:rPr lang="en-GB" sz="2800" dirty="0" err="1"/>
              <a:t>yapılanma</a:t>
            </a:r>
            <a:r>
              <a:rPr lang="en-GB" sz="2800" dirty="0"/>
              <a:t>, </a:t>
            </a:r>
            <a:r>
              <a:rPr lang="en-GB" sz="2800" dirty="0" err="1"/>
              <a:t>mevzuat</a:t>
            </a:r>
            <a:r>
              <a:rPr lang="en-GB" sz="2800" dirty="0"/>
              <a:t>, </a:t>
            </a:r>
            <a:r>
              <a:rPr lang="en-GB" sz="2800" dirty="0" err="1"/>
              <a:t>standart</a:t>
            </a:r>
            <a:r>
              <a:rPr lang="en-GB" sz="2800" dirty="0"/>
              <a:t>,  vs.</a:t>
            </a:r>
          </a:p>
        </p:txBody>
      </p:sp>
    </p:spTree>
    <p:extLst>
      <p:ext uri="{BB962C8B-B14F-4D97-AF65-F5344CB8AC3E}">
        <p14:creationId xmlns:p14="http://schemas.microsoft.com/office/powerpoint/2010/main" val="3206526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a:t>Output: </a:t>
            </a:r>
            <a:r>
              <a:rPr lang="en-GB" dirty="0" err="1"/>
              <a:t>Çıktı</a:t>
            </a:r>
            <a:endParaRPr lang="tr-TR"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838200" y="2323968"/>
            <a:ext cx="10515600" cy="3207897"/>
          </a:xfrm>
        </p:spPr>
        <p:txBody>
          <a:bodyPr>
            <a:normAutofit/>
          </a:bodyPr>
          <a:lstStyle/>
          <a:p>
            <a:r>
              <a:rPr lang="en-GB" sz="2800" dirty="0" err="1"/>
              <a:t>Aksiyonun</a:t>
            </a:r>
            <a:r>
              <a:rPr lang="en-GB" sz="2800" dirty="0"/>
              <a:t> </a:t>
            </a:r>
            <a:r>
              <a:rPr lang="en-GB" sz="2800" dirty="0" err="1"/>
              <a:t>faaliyetleri</a:t>
            </a:r>
            <a:r>
              <a:rPr lang="en-GB" sz="2800" dirty="0"/>
              <a:t> </a:t>
            </a:r>
            <a:r>
              <a:rPr lang="en-GB" sz="2800" dirty="0" err="1"/>
              <a:t>sonucu</a:t>
            </a:r>
            <a:r>
              <a:rPr lang="en-GB" sz="2800" dirty="0"/>
              <a:t> </a:t>
            </a:r>
            <a:r>
              <a:rPr lang="en-GB" sz="2800" dirty="0" err="1"/>
              <a:t>elde</a:t>
            </a:r>
            <a:r>
              <a:rPr lang="en-GB" sz="2800" dirty="0"/>
              <a:t> </a:t>
            </a:r>
            <a:r>
              <a:rPr lang="en-GB" sz="2800" dirty="0" err="1"/>
              <a:t>edilir</a:t>
            </a:r>
            <a:r>
              <a:rPr lang="en-GB" sz="2800" dirty="0"/>
              <a:t>.</a:t>
            </a:r>
          </a:p>
          <a:p>
            <a:r>
              <a:rPr lang="en-GB" sz="2800" dirty="0" err="1"/>
              <a:t>Doğrudan</a:t>
            </a:r>
            <a:r>
              <a:rPr lang="en-GB" sz="2800" dirty="0"/>
              <a:t> </a:t>
            </a:r>
            <a:r>
              <a:rPr lang="en-GB" sz="2800" dirty="0" err="1"/>
              <a:t>faaliyetlere</a:t>
            </a:r>
            <a:r>
              <a:rPr lang="en-GB" sz="2800" dirty="0"/>
              <a:t> </a:t>
            </a:r>
            <a:r>
              <a:rPr lang="en-GB" sz="2800" dirty="0" err="1"/>
              <a:t>bağlıdır</a:t>
            </a:r>
            <a:r>
              <a:rPr lang="en-GB" sz="2800" dirty="0"/>
              <a:t>.</a:t>
            </a:r>
          </a:p>
          <a:p>
            <a:r>
              <a:rPr lang="en-GB" sz="2800" dirty="0" err="1"/>
              <a:t>Ör</a:t>
            </a:r>
            <a:r>
              <a:rPr lang="en-GB" sz="2800" dirty="0"/>
              <a:t>: </a:t>
            </a:r>
            <a:r>
              <a:rPr lang="en-GB" sz="2800" dirty="0" err="1"/>
              <a:t>Rapor</a:t>
            </a:r>
            <a:r>
              <a:rPr lang="en-GB" sz="2800" dirty="0"/>
              <a:t>, </a:t>
            </a:r>
            <a:r>
              <a:rPr lang="en-GB" sz="2800" dirty="0" err="1"/>
              <a:t>eğitim</a:t>
            </a:r>
            <a:r>
              <a:rPr lang="en-GB" sz="2800" dirty="0"/>
              <a:t> </a:t>
            </a:r>
            <a:r>
              <a:rPr lang="en-GB" sz="2800" dirty="0" err="1"/>
              <a:t>programı</a:t>
            </a:r>
            <a:r>
              <a:rPr lang="en-GB" sz="2800" dirty="0"/>
              <a:t>, </a:t>
            </a:r>
            <a:r>
              <a:rPr lang="en-GB" sz="2800" dirty="0" err="1"/>
              <a:t>mevzuat</a:t>
            </a:r>
            <a:r>
              <a:rPr lang="en-GB" sz="2800" dirty="0"/>
              <a:t> </a:t>
            </a:r>
            <a:r>
              <a:rPr lang="en-GB" sz="2800" dirty="0" err="1"/>
              <a:t>önerisi</a:t>
            </a:r>
            <a:r>
              <a:rPr lang="en-GB" sz="2800" dirty="0"/>
              <a:t>, </a:t>
            </a:r>
            <a:r>
              <a:rPr lang="en-GB" sz="2800" dirty="0" err="1"/>
              <a:t>yol</a:t>
            </a:r>
            <a:r>
              <a:rPr lang="en-GB" sz="2800" dirty="0"/>
              <a:t> </a:t>
            </a:r>
            <a:r>
              <a:rPr lang="en-GB" sz="2800" dirty="0" err="1"/>
              <a:t>haritası</a:t>
            </a:r>
            <a:r>
              <a:rPr lang="en-GB" sz="2800" dirty="0"/>
              <a:t>, </a:t>
            </a:r>
            <a:r>
              <a:rPr lang="en-GB" sz="2800" dirty="0" err="1"/>
              <a:t>konferans</a:t>
            </a:r>
            <a:r>
              <a:rPr lang="en-GB" sz="2800" dirty="0"/>
              <a:t>, vs.</a:t>
            </a:r>
          </a:p>
        </p:txBody>
      </p:sp>
    </p:spTree>
    <p:extLst>
      <p:ext uri="{BB962C8B-B14F-4D97-AF65-F5344CB8AC3E}">
        <p14:creationId xmlns:p14="http://schemas.microsoft.com/office/powerpoint/2010/main" val="1972602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err="1"/>
              <a:t>Göstergeler</a:t>
            </a:r>
            <a:endParaRPr lang="tr-TR"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838200" y="2323968"/>
            <a:ext cx="10515600" cy="3207897"/>
          </a:xfrm>
        </p:spPr>
        <p:txBody>
          <a:bodyPr>
            <a:normAutofit lnSpcReduction="10000"/>
          </a:bodyPr>
          <a:lstStyle/>
          <a:p>
            <a:pPr marL="0" indent="0">
              <a:buNone/>
            </a:pPr>
            <a:r>
              <a:rPr lang="tr-TR" sz="2800" dirty="0"/>
              <a:t>İlerlemenin ve sonucun ölçülmesinde kullanılır.</a:t>
            </a:r>
          </a:p>
          <a:p>
            <a:pPr marL="0" indent="0">
              <a:buNone/>
            </a:pPr>
            <a:r>
              <a:rPr lang="tr-TR" dirty="0"/>
              <a:t>Hedeflerle karıştırılmamalıdır.</a:t>
            </a:r>
          </a:p>
          <a:p>
            <a:pPr lvl="1"/>
            <a:r>
              <a:rPr lang="tr-TR" sz="2800" dirty="0"/>
              <a:t>Net tanımlanmış</a:t>
            </a:r>
          </a:p>
          <a:p>
            <a:pPr lvl="1"/>
            <a:r>
              <a:rPr lang="tr-TR" sz="2800" dirty="0"/>
              <a:t>Mümkün olduğunca rakamsal ifade edilebilir</a:t>
            </a:r>
          </a:p>
          <a:p>
            <a:pPr lvl="1"/>
            <a:r>
              <a:rPr lang="tr-TR" sz="2800" dirty="0"/>
              <a:t>Doğrulanabilir</a:t>
            </a:r>
          </a:p>
          <a:p>
            <a:pPr lvl="1"/>
            <a:r>
              <a:rPr lang="tr-TR" sz="2800" dirty="0"/>
              <a:t>Başlangıç değeri (</a:t>
            </a:r>
            <a:r>
              <a:rPr lang="tr-TR" sz="2800" dirty="0" err="1"/>
              <a:t>baseline</a:t>
            </a:r>
            <a:r>
              <a:rPr lang="tr-TR" sz="2800" dirty="0"/>
              <a:t>)</a:t>
            </a:r>
          </a:p>
          <a:p>
            <a:pPr lvl="1"/>
            <a:r>
              <a:rPr lang="tr-TR" sz="2800" dirty="0"/>
              <a:t>Hedef değer (ara hedefler)</a:t>
            </a:r>
          </a:p>
          <a:p>
            <a:pPr marL="0" indent="0">
              <a:buNone/>
            </a:pPr>
            <a:endParaRPr lang="tr-TR" sz="2800" dirty="0"/>
          </a:p>
        </p:txBody>
      </p:sp>
    </p:spTree>
    <p:extLst>
      <p:ext uri="{BB962C8B-B14F-4D97-AF65-F5344CB8AC3E}">
        <p14:creationId xmlns:p14="http://schemas.microsoft.com/office/powerpoint/2010/main" val="2613554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a:t>Window 1 </a:t>
            </a:r>
            <a:r>
              <a:rPr lang="en-GB" dirty="0" err="1"/>
              <a:t>ile</a:t>
            </a:r>
            <a:r>
              <a:rPr lang="en-GB" dirty="0"/>
              <a:t> </a:t>
            </a:r>
            <a:r>
              <a:rPr lang="en-GB" dirty="0" err="1"/>
              <a:t>ilgili</a:t>
            </a:r>
            <a:r>
              <a:rPr lang="en-GB" dirty="0"/>
              <a:t> </a:t>
            </a:r>
            <a:r>
              <a:rPr lang="en-GB" dirty="0" err="1"/>
              <a:t>anahtar</a:t>
            </a:r>
            <a:r>
              <a:rPr lang="en-GB" dirty="0"/>
              <a:t> </a:t>
            </a:r>
            <a:r>
              <a:rPr lang="en-GB" dirty="0" err="1"/>
              <a:t>kelimeler</a:t>
            </a:r>
            <a:endParaRPr lang="tr-TR"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838200" y="2193340"/>
            <a:ext cx="10515600" cy="3207897"/>
          </a:xfrm>
        </p:spPr>
        <p:txBody>
          <a:bodyPr>
            <a:normAutofit fontScale="25000" lnSpcReduction="20000"/>
          </a:bodyPr>
          <a:lstStyle/>
          <a:p>
            <a:pPr marL="0" indent="0">
              <a:lnSpc>
                <a:spcPct val="107000"/>
              </a:lnSpc>
              <a:spcBef>
                <a:spcPts val="0"/>
              </a:spcBef>
              <a:spcAft>
                <a:spcPts val="800"/>
              </a:spcAft>
              <a:buNone/>
            </a:pPr>
            <a:r>
              <a:rPr lang="en-GB" sz="7200" u="sng" dirty="0">
                <a:effectLst/>
                <a:latin typeface="Calibri" panose="020F0502020204030204" pitchFamily="34" charset="0"/>
                <a:ea typeface="Calibri" panose="020F0502020204030204" pitchFamily="34" charset="0"/>
                <a:cs typeface="Times New Roman" panose="02020603050405020304" pitchFamily="18" charset="0"/>
              </a:rPr>
              <a:t>TP3:  Fight Against Organised Crime and Security</a:t>
            </a:r>
          </a:p>
          <a:p>
            <a:pPr>
              <a:lnSpc>
                <a:spcPct val="120000"/>
              </a:lnSpc>
              <a:spcBef>
                <a:spcPts val="0"/>
              </a:spcBef>
            </a:pPr>
            <a:r>
              <a:rPr lang="en-GB" sz="7200" dirty="0">
                <a:effectLst/>
                <a:latin typeface="Calibri" panose="020F0502020204030204" pitchFamily="34" charset="0"/>
                <a:ea typeface="Calibri" panose="020F0502020204030204" pitchFamily="34" charset="0"/>
                <a:cs typeface="Times New Roman" panose="02020603050405020304" pitchFamily="18" charset="0"/>
              </a:rPr>
              <a:t>Establish and strengthen existing track records of proactive investigation, prosecution and conviction for organised crime.</a:t>
            </a:r>
          </a:p>
          <a:p>
            <a:pPr>
              <a:lnSpc>
                <a:spcPct val="120000"/>
              </a:lnSpc>
              <a:spcBef>
                <a:spcPts val="0"/>
              </a:spcBef>
            </a:pPr>
            <a:r>
              <a:rPr lang="en-GB" sz="7200" dirty="0">
                <a:effectLst/>
                <a:latin typeface="Calibri" panose="020F0502020204030204" pitchFamily="34" charset="0"/>
                <a:ea typeface="Calibri" panose="020F0502020204030204" pitchFamily="34" charset="0"/>
                <a:cs typeface="Times New Roman" panose="02020603050405020304" pitchFamily="18" charset="0"/>
              </a:rPr>
              <a:t>Counter radicalisation and combating violent extremism.</a:t>
            </a:r>
          </a:p>
          <a:p>
            <a:pPr>
              <a:lnSpc>
                <a:spcPct val="120000"/>
              </a:lnSpc>
              <a:spcBef>
                <a:spcPts val="0"/>
              </a:spcBef>
            </a:pPr>
            <a:r>
              <a:rPr lang="en-GB" sz="7200" dirty="0">
                <a:effectLst/>
                <a:latin typeface="Calibri" panose="020F0502020204030204" pitchFamily="34" charset="0"/>
                <a:ea typeface="Calibri" panose="020F0502020204030204" pitchFamily="34" charset="0"/>
                <a:cs typeface="Times New Roman" panose="02020603050405020304" pitchFamily="18" charset="0"/>
              </a:rPr>
              <a:t>Strategic approach for tackling organised crime (identifying and dismantling networks)</a:t>
            </a:r>
          </a:p>
          <a:p>
            <a:pPr>
              <a:lnSpc>
                <a:spcPct val="120000"/>
              </a:lnSpc>
              <a:spcBef>
                <a:spcPts val="0"/>
              </a:spcBef>
            </a:pPr>
            <a:r>
              <a:rPr lang="en-GB" sz="7200" dirty="0">
                <a:effectLst/>
                <a:latin typeface="Calibri" panose="020F0502020204030204" pitchFamily="34" charset="0"/>
                <a:ea typeface="Calibri" panose="020F0502020204030204" pitchFamily="34" charset="0"/>
                <a:cs typeface="Times New Roman" panose="02020603050405020304" pitchFamily="18" charset="0"/>
              </a:rPr>
              <a:t>Cybercrime and arms smuggling</a:t>
            </a:r>
          </a:p>
          <a:p>
            <a:pPr>
              <a:lnSpc>
                <a:spcPct val="120000"/>
              </a:lnSpc>
              <a:spcBef>
                <a:spcPts val="0"/>
              </a:spcBef>
            </a:pPr>
            <a:r>
              <a:rPr lang="en-GB" sz="7200" dirty="0">
                <a:effectLst/>
                <a:latin typeface="Calibri" panose="020F0502020204030204" pitchFamily="34" charset="0"/>
                <a:ea typeface="Calibri" panose="020F0502020204030204" pitchFamily="34" charset="0"/>
                <a:cs typeface="Times New Roman" panose="02020603050405020304" pitchFamily="18" charset="0"/>
              </a:rPr>
              <a:t>Cross-border law enforcement, intelligence-led policing</a:t>
            </a:r>
          </a:p>
          <a:p>
            <a:pPr>
              <a:lnSpc>
                <a:spcPct val="120000"/>
              </a:lnSpc>
              <a:spcBef>
                <a:spcPts val="0"/>
              </a:spcBef>
            </a:pPr>
            <a:r>
              <a:rPr lang="en-GB" sz="7200" dirty="0">
                <a:effectLst/>
                <a:latin typeface="Calibri" panose="020F0502020204030204" pitchFamily="34" charset="0"/>
                <a:ea typeface="Calibri" panose="020F0502020204030204" pitchFamily="34" charset="0"/>
                <a:cs typeface="Times New Roman" panose="02020603050405020304" pitchFamily="18" charset="0"/>
              </a:rPr>
              <a:t>Specialised law enforcement, modern investigation</a:t>
            </a:r>
          </a:p>
          <a:p>
            <a:pPr>
              <a:lnSpc>
                <a:spcPct val="120000"/>
              </a:lnSpc>
              <a:spcBef>
                <a:spcPts val="0"/>
              </a:spcBef>
            </a:pPr>
            <a:r>
              <a:rPr lang="en-GB" sz="7200" dirty="0">
                <a:effectLst/>
                <a:latin typeface="Calibri" panose="020F0502020204030204" pitchFamily="34" charset="0"/>
                <a:ea typeface="Calibri" panose="020F0502020204030204" pitchFamily="34" charset="0"/>
                <a:cs typeface="Times New Roman" panose="02020603050405020304" pitchFamily="18" charset="0"/>
              </a:rPr>
              <a:t>Counter terrorism</a:t>
            </a:r>
          </a:p>
          <a:p>
            <a:pPr marL="0" indent="0">
              <a:lnSpc>
                <a:spcPct val="107000"/>
              </a:lnSpc>
              <a:spcBef>
                <a:spcPts val="0"/>
              </a:spcBef>
              <a:spcAft>
                <a:spcPts val="800"/>
              </a:spcAft>
              <a:buNone/>
            </a:pPr>
            <a:r>
              <a:rPr lang="en-GB" sz="7200" i="1" dirty="0">
                <a:effectLst/>
                <a:latin typeface="Calibri" panose="020F0502020204030204" pitchFamily="34" charset="0"/>
                <a:ea typeface="Calibri" panose="020F0502020204030204" pitchFamily="34" charset="0"/>
                <a:cs typeface="Times New Roman" panose="02020603050405020304" pitchFamily="18" charset="0"/>
              </a:rPr>
              <a:t>Indicators:</a:t>
            </a:r>
            <a:endParaRPr lang="en-GB" sz="7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GB" sz="7200" dirty="0">
                <a:effectLst/>
                <a:latin typeface="Calibri" panose="020F0502020204030204" pitchFamily="34" charset="0"/>
                <a:ea typeface="Calibri" panose="020F0502020204030204" pitchFamily="34" charset="0"/>
                <a:cs typeface="Times New Roman" panose="02020603050405020304" pitchFamily="18" charset="0"/>
              </a:rPr>
              <a:t>Fight against organised crime (European Commission) Baseline: 2 (2018)</a:t>
            </a:r>
          </a:p>
          <a:p>
            <a:pPr>
              <a:lnSpc>
                <a:spcPct val="107000"/>
              </a:lnSpc>
              <a:spcBef>
                <a:spcPts val="0"/>
              </a:spcBef>
              <a:spcAft>
                <a:spcPts val="800"/>
              </a:spcAft>
            </a:pPr>
            <a:r>
              <a:rPr lang="en-GB" sz="7200" dirty="0">
                <a:effectLst/>
                <a:latin typeface="Calibri" panose="020F0502020204030204" pitchFamily="34" charset="0"/>
                <a:ea typeface="Calibri" panose="020F0502020204030204" pitchFamily="34" charset="0"/>
                <a:cs typeface="Times New Roman" panose="02020603050405020304" pitchFamily="18" charset="0"/>
              </a:rPr>
              <a:t>Political Stability and Absence of Violence/Terrorism (World Bank Worldwide Governance Indicators). Baseline: Turkey (10)</a:t>
            </a:r>
          </a:p>
        </p:txBody>
      </p:sp>
    </p:spTree>
    <p:extLst>
      <p:ext uri="{BB962C8B-B14F-4D97-AF65-F5344CB8AC3E}">
        <p14:creationId xmlns:p14="http://schemas.microsoft.com/office/powerpoint/2010/main" val="1985863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a:t>Window 1 </a:t>
            </a:r>
            <a:r>
              <a:rPr lang="en-GB" dirty="0" err="1"/>
              <a:t>ile</a:t>
            </a:r>
            <a:r>
              <a:rPr lang="en-GB" dirty="0"/>
              <a:t> </a:t>
            </a:r>
            <a:r>
              <a:rPr lang="en-GB" dirty="0" err="1"/>
              <a:t>ilgili</a:t>
            </a:r>
            <a:r>
              <a:rPr lang="en-GB" dirty="0"/>
              <a:t> </a:t>
            </a:r>
            <a:r>
              <a:rPr lang="en-GB" dirty="0" err="1"/>
              <a:t>anahtar</a:t>
            </a:r>
            <a:r>
              <a:rPr lang="en-GB" dirty="0"/>
              <a:t> </a:t>
            </a:r>
            <a:r>
              <a:rPr lang="en-GB" dirty="0" err="1"/>
              <a:t>kelimeler</a:t>
            </a:r>
            <a:endParaRPr lang="tr-TR"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838200" y="2193340"/>
            <a:ext cx="10515600" cy="3207897"/>
          </a:xfrm>
        </p:spPr>
        <p:txBody>
          <a:bodyPr>
            <a:normAutofit fontScale="25000" lnSpcReduction="20000"/>
          </a:bodyPr>
          <a:lstStyle/>
          <a:p>
            <a:pPr marL="0" indent="0">
              <a:lnSpc>
                <a:spcPct val="107000"/>
              </a:lnSpc>
              <a:spcBef>
                <a:spcPts val="0"/>
              </a:spcBef>
              <a:spcAft>
                <a:spcPts val="800"/>
              </a:spcAft>
              <a:buNone/>
            </a:pPr>
            <a:r>
              <a:rPr lang="en-GB" sz="7200" u="sng" dirty="0">
                <a:effectLst/>
                <a:latin typeface="Calibri" panose="020F0502020204030204" pitchFamily="34" charset="0"/>
                <a:ea typeface="Calibri" panose="020F0502020204030204" pitchFamily="34" charset="0"/>
                <a:cs typeface="Times New Roman" panose="02020603050405020304" pitchFamily="18" charset="0"/>
              </a:rPr>
              <a:t>TP4:  Migration and Border Management</a:t>
            </a:r>
            <a:endParaRPr lang="en-GB" sz="7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GB" sz="7200" dirty="0">
                <a:effectLst/>
                <a:latin typeface="Calibri" panose="020F0502020204030204" pitchFamily="34" charset="0"/>
                <a:ea typeface="Calibri" panose="020F0502020204030204" pitchFamily="34" charset="0"/>
                <a:cs typeface="Times New Roman" panose="02020603050405020304" pitchFamily="18" charset="0"/>
              </a:rPr>
              <a:t>Strategic and operational cooperation</a:t>
            </a:r>
          </a:p>
          <a:p>
            <a:pPr>
              <a:lnSpc>
                <a:spcPct val="107000"/>
              </a:lnSpc>
              <a:spcBef>
                <a:spcPts val="0"/>
              </a:spcBef>
              <a:spcAft>
                <a:spcPts val="800"/>
              </a:spcAft>
            </a:pPr>
            <a:r>
              <a:rPr lang="en-GB" sz="7200" dirty="0">
                <a:effectLst/>
                <a:latin typeface="Calibri" panose="020F0502020204030204" pitchFamily="34" charset="0"/>
                <a:ea typeface="Calibri" panose="020F0502020204030204" pitchFamily="34" charset="0"/>
                <a:cs typeface="Times New Roman" panose="02020603050405020304" pitchFamily="18" charset="0"/>
              </a:rPr>
              <a:t>Support for developing necessary international framework and capacities that are necessary to manage migration</a:t>
            </a:r>
          </a:p>
          <a:p>
            <a:pPr>
              <a:lnSpc>
                <a:spcPct val="107000"/>
              </a:lnSpc>
              <a:spcBef>
                <a:spcPts val="0"/>
              </a:spcBef>
              <a:spcAft>
                <a:spcPts val="800"/>
              </a:spcAft>
            </a:pPr>
            <a:r>
              <a:rPr lang="hu-HU" sz="7200" dirty="0">
                <a:effectLst/>
                <a:latin typeface="Calibri" panose="020F0502020204030204" pitchFamily="34" charset="0"/>
                <a:ea typeface="Calibri" panose="020F0502020204030204" pitchFamily="34" charset="0"/>
                <a:cs typeface="Times New Roman" panose="02020603050405020304" pitchFamily="18" charset="0"/>
              </a:rPr>
              <a:t>New Pact on Migration and Asylum (23/09/2020)</a:t>
            </a:r>
            <a:endParaRPr lang="en-GB" sz="7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hu-HU" sz="7200" dirty="0">
                <a:effectLst/>
                <a:latin typeface="Calibri" panose="020F0502020204030204" pitchFamily="34" charset="0"/>
                <a:ea typeface="Calibri" panose="020F0502020204030204" pitchFamily="34" charset="0"/>
                <a:cs typeface="Times New Roman" panose="02020603050405020304" pitchFamily="18" charset="0"/>
              </a:rPr>
              <a:t>Prevent mix migration, smuggling and trafficking</a:t>
            </a:r>
            <a:endParaRPr lang="en-GB" sz="7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hu-HU" sz="7200" dirty="0">
                <a:effectLst/>
                <a:latin typeface="Calibri" panose="020F0502020204030204" pitchFamily="34" charset="0"/>
                <a:ea typeface="Calibri" panose="020F0502020204030204" pitchFamily="34" charset="0"/>
                <a:cs typeface="Times New Roman" panose="02020603050405020304" pitchFamily="18" charset="0"/>
              </a:rPr>
              <a:t>Allignment with European integrated border management</a:t>
            </a:r>
            <a:endParaRPr lang="en-GB" sz="7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hu-HU" sz="7200" dirty="0">
                <a:effectLst/>
                <a:latin typeface="Calibri" panose="020F0502020204030204" pitchFamily="34" charset="0"/>
                <a:ea typeface="Calibri" panose="020F0502020204030204" pitchFamily="34" charset="0"/>
                <a:cs typeface="Times New Roman" panose="02020603050405020304" pitchFamily="18" charset="0"/>
              </a:rPr>
              <a:t>Implement temporary and circular migration for specific professions to address labour market and demographic age disparities</a:t>
            </a:r>
            <a:endParaRPr lang="en-GB" sz="7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GB" sz="7200" i="1" dirty="0">
                <a:effectLst/>
                <a:latin typeface="Calibri" panose="020F0502020204030204" pitchFamily="34" charset="0"/>
                <a:ea typeface="Calibri" panose="020F0502020204030204" pitchFamily="34" charset="0"/>
                <a:cs typeface="Times New Roman" panose="02020603050405020304" pitchFamily="18" charset="0"/>
              </a:rPr>
              <a:t>Indicators:</a:t>
            </a:r>
            <a:endParaRPr lang="en-GB" sz="7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GB" sz="7200" dirty="0">
                <a:effectLst/>
                <a:latin typeface="Calibri" panose="020F0502020204030204" pitchFamily="34" charset="0"/>
                <a:ea typeface="Calibri" panose="020F0502020204030204" pitchFamily="34" charset="0"/>
                <a:cs typeface="Times New Roman" panose="02020603050405020304" pitchFamily="18" charset="0"/>
              </a:rPr>
              <a:t>Number of refugees, asylum-seekers and other persons of concern to the UNHCR by situation (source: UNHCR). Baseline 122 300.</a:t>
            </a:r>
            <a:endParaRPr lang="en-GB" sz="2800" dirty="0"/>
          </a:p>
        </p:txBody>
      </p:sp>
    </p:spTree>
    <p:extLst>
      <p:ext uri="{BB962C8B-B14F-4D97-AF65-F5344CB8AC3E}">
        <p14:creationId xmlns:p14="http://schemas.microsoft.com/office/powerpoint/2010/main" val="1212920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a:t>Window 1 </a:t>
            </a:r>
            <a:r>
              <a:rPr lang="en-GB" dirty="0" err="1"/>
              <a:t>ile</a:t>
            </a:r>
            <a:r>
              <a:rPr lang="en-GB" dirty="0"/>
              <a:t> </a:t>
            </a:r>
            <a:r>
              <a:rPr lang="en-GB" dirty="0" err="1"/>
              <a:t>ilgili</a:t>
            </a:r>
            <a:r>
              <a:rPr lang="en-GB" dirty="0"/>
              <a:t> </a:t>
            </a:r>
            <a:r>
              <a:rPr lang="en-GB" dirty="0" err="1"/>
              <a:t>anahtar</a:t>
            </a:r>
            <a:r>
              <a:rPr lang="en-GB" dirty="0"/>
              <a:t> </a:t>
            </a:r>
            <a:r>
              <a:rPr lang="en-GB" dirty="0" err="1"/>
              <a:t>kelimeler</a:t>
            </a:r>
            <a:endParaRPr lang="tr-TR"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321546" y="2042615"/>
            <a:ext cx="11870453" cy="3564365"/>
          </a:xfrm>
        </p:spPr>
        <p:txBody>
          <a:bodyPr>
            <a:normAutofit fontScale="32500" lnSpcReduction="20000"/>
          </a:bodyPr>
          <a:lstStyle/>
          <a:p>
            <a:pPr marL="0" indent="0">
              <a:lnSpc>
                <a:spcPct val="107000"/>
              </a:lnSpc>
              <a:spcBef>
                <a:spcPts val="0"/>
              </a:spcBef>
              <a:spcAft>
                <a:spcPts val="800"/>
              </a:spcAft>
              <a:buNone/>
            </a:pPr>
            <a:r>
              <a:rPr lang="en-GB" sz="7200" u="sng" dirty="0">
                <a:effectLst/>
                <a:latin typeface="Calibri" panose="020F0502020204030204" pitchFamily="34" charset="0"/>
                <a:ea typeface="Calibri" panose="020F0502020204030204" pitchFamily="34" charset="0"/>
                <a:cs typeface="Times New Roman" panose="02020603050405020304" pitchFamily="18" charset="0"/>
              </a:rPr>
              <a:t>TP7 Civil Society</a:t>
            </a:r>
            <a:endParaRPr lang="en-GB" sz="7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GB" sz="7200" dirty="0">
                <a:effectLst/>
                <a:latin typeface="Calibri" panose="020F0502020204030204" pitchFamily="34" charset="0"/>
                <a:ea typeface="Calibri" panose="020F0502020204030204" pitchFamily="34" charset="0"/>
                <a:cs typeface="Times New Roman" panose="02020603050405020304" pitchFamily="18" charset="0"/>
              </a:rPr>
              <a:t>Strengthen the enabling legal and policy environment and support the basic needs of CSOs, to increase CSOs’ role in decision and policy making in partnership with public authorities based on trust and mutual recognition and around common interests.</a:t>
            </a:r>
          </a:p>
          <a:p>
            <a:pPr>
              <a:lnSpc>
                <a:spcPct val="120000"/>
              </a:lnSpc>
              <a:spcBef>
                <a:spcPts val="0"/>
              </a:spcBef>
            </a:pPr>
            <a:r>
              <a:rPr lang="en-GB" sz="7200" dirty="0">
                <a:effectLst/>
                <a:latin typeface="Calibri" panose="020F0502020204030204" pitchFamily="34" charset="0"/>
                <a:ea typeface="Calibri" panose="020F0502020204030204" pitchFamily="34" charset="0"/>
                <a:cs typeface="Times New Roman" panose="02020603050405020304" pitchFamily="18" charset="0"/>
              </a:rPr>
              <a:t>Developing skills and capacities of CSOs</a:t>
            </a:r>
          </a:p>
          <a:p>
            <a:pPr>
              <a:lnSpc>
                <a:spcPct val="120000"/>
              </a:lnSpc>
              <a:spcBef>
                <a:spcPts val="0"/>
              </a:spcBef>
            </a:pPr>
            <a:r>
              <a:rPr lang="en-GB" sz="7200" dirty="0">
                <a:effectLst/>
                <a:latin typeface="Calibri" panose="020F0502020204030204" pitchFamily="34" charset="0"/>
                <a:ea typeface="Calibri" panose="020F0502020204030204" pitchFamily="34" charset="0"/>
                <a:cs typeface="Times New Roman" panose="02020603050405020304" pitchFamily="18" charset="0"/>
              </a:rPr>
              <a:t>Strengthen resources of CSOs for addressing challenges (restrictive laws, intimidation and harassment)</a:t>
            </a:r>
          </a:p>
          <a:p>
            <a:pPr>
              <a:lnSpc>
                <a:spcPct val="120000"/>
              </a:lnSpc>
              <a:spcBef>
                <a:spcPts val="0"/>
              </a:spcBef>
            </a:pPr>
            <a:r>
              <a:rPr lang="en-GB" sz="7200" dirty="0">
                <a:effectLst/>
                <a:latin typeface="Calibri" panose="020F0502020204030204" pitchFamily="34" charset="0"/>
                <a:ea typeface="Calibri" panose="020F0502020204030204" pitchFamily="34" charset="0"/>
                <a:cs typeface="Times New Roman" panose="02020603050405020304" pitchFamily="18" charset="0"/>
              </a:rPr>
              <a:t>European Code of Conduct on Partnership (</a:t>
            </a:r>
            <a:r>
              <a:rPr lang="en-GB" sz="7200">
                <a:effectLst/>
                <a:latin typeface="Calibri" panose="020F0502020204030204" pitchFamily="34" charset="0"/>
                <a:ea typeface="Calibri" panose="020F0502020204030204" pitchFamily="34" charset="0"/>
                <a:cs typeface="Times New Roman" panose="02020603050405020304" pitchFamily="18" charset="0"/>
              </a:rPr>
              <a:t>2014)</a:t>
            </a:r>
            <a:endParaRPr lang="en-GB" sz="7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spcAft>
                <a:spcPts val="200"/>
              </a:spcAft>
              <a:buNone/>
            </a:pPr>
            <a:r>
              <a:rPr lang="en-GB" sz="7200" dirty="0">
                <a:latin typeface="Calibri" panose="020F0502020204030204" pitchFamily="34" charset="0"/>
                <a:cs typeface="Times New Roman" panose="02020603050405020304" pitchFamily="18" charset="0"/>
              </a:rPr>
              <a:t>Freedom of expression (European Commission). Baseline: 1</a:t>
            </a:r>
            <a:endParaRPr lang="en-GB"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127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a:t>Proje: </a:t>
            </a:r>
            <a:r>
              <a:rPr lang="en-GB" dirty="0" err="1"/>
              <a:t>Temel</a:t>
            </a:r>
            <a:r>
              <a:rPr lang="en-GB" dirty="0"/>
              <a:t> </a:t>
            </a:r>
            <a:r>
              <a:rPr lang="en-GB" dirty="0" err="1"/>
              <a:t>Motivasyon</a:t>
            </a:r>
            <a:endParaRPr lang="tr-TR" dirty="0"/>
          </a:p>
        </p:txBody>
      </p:sp>
      <p:pic>
        <p:nvPicPr>
          <p:cNvPr id="8" name="Content Placeholder 7" descr="A picture containing text, book&#10;&#10;Description automatically generated">
            <a:extLst>
              <a:ext uri="{FF2B5EF4-FFF2-40B4-BE49-F238E27FC236}">
                <a16:creationId xmlns:a16="http://schemas.microsoft.com/office/drawing/2014/main" id="{48155670-3B6D-492B-ABF6-F0752E26BC32}"/>
              </a:ext>
            </a:extLst>
          </p:cNvPr>
          <p:cNvPicPr>
            <a:picLocks noGrp="1" noChangeAspect="1"/>
          </p:cNvPicPr>
          <p:nvPr>
            <p:ph idx="1"/>
          </p:nvPr>
        </p:nvPicPr>
        <p:blipFill>
          <a:blip r:embed="rId2"/>
          <a:stretch>
            <a:fillRect/>
          </a:stretch>
        </p:blipFill>
        <p:spPr>
          <a:xfrm>
            <a:off x="8279842" y="1678518"/>
            <a:ext cx="3073958" cy="3994545"/>
          </a:xfrm>
        </p:spPr>
      </p:pic>
      <p:sp>
        <p:nvSpPr>
          <p:cNvPr id="9" name="TextBox 8">
            <a:extLst>
              <a:ext uri="{FF2B5EF4-FFF2-40B4-BE49-F238E27FC236}">
                <a16:creationId xmlns:a16="http://schemas.microsoft.com/office/drawing/2014/main" id="{743D91C8-40A5-4028-AE3D-39318D76BCE3}"/>
              </a:ext>
            </a:extLst>
          </p:cNvPr>
          <p:cNvSpPr txBox="1"/>
          <p:nvPr/>
        </p:nvSpPr>
        <p:spPr>
          <a:xfrm>
            <a:off x="1244121" y="2736502"/>
            <a:ext cx="4419800" cy="1384995"/>
          </a:xfrm>
          <a:prstGeom prst="rect">
            <a:avLst/>
          </a:prstGeom>
          <a:noFill/>
        </p:spPr>
        <p:txBody>
          <a:bodyPr wrap="none" rtlCol="0">
            <a:spAutoFit/>
          </a:bodyPr>
          <a:lstStyle/>
          <a:p>
            <a:r>
              <a:rPr lang="en-GB" sz="2800" dirty="0" err="1">
                <a:solidFill>
                  <a:schemeClr val="accent1">
                    <a:lumMod val="50000"/>
                  </a:schemeClr>
                </a:solidFill>
              </a:rPr>
              <a:t>Varmak</a:t>
            </a:r>
            <a:r>
              <a:rPr lang="en-GB" sz="2800" dirty="0">
                <a:solidFill>
                  <a:schemeClr val="accent1">
                    <a:lumMod val="50000"/>
                  </a:schemeClr>
                </a:solidFill>
              </a:rPr>
              <a:t> </a:t>
            </a:r>
            <a:r>
              <a:rPr lang="en-GB" sz="2800" dirty="0" err="1">
                <a:solidFill>
                  <a:schemeClr val="accent1">
                    <a:lumMod val="50000"/>
                  </a:schemeClr>
                </a:solidFill>
              </a:rPr>
              <a:t>istediğimiz</a:t>
            </a:r>
            <a:r>
              <a:rPr lang="en-GB" sz="2800" dirty="0">
                <a:solidFill>
                  <a:schemeClr val="accent1">
                    <a:lumMod val="50000"/>
                  </a:schemeClr>
                </a:solidFill>
              </a:rPr>
              <a:t> </a:t>
            </a:r>
            <a:r>
              <a:rPr lang="en-GB" sz="2800" dirty="0" err="1">
                <a:solidFill>
                  <a:schemeClr val="accent1">
                    <a:lumMod val="50000"/>
                  </a:schemeClr>
                </a:solidFill>
              </a:rPr>
              <a:t>nokta</a:t>
            </a:r>
            <a:endParaRPr lang="en-GB" sz="2800" dirty="0">
              <a:solidFill>
                <a:schemeClr val="accent1">
                  <a:lumMod val="50000"/>
                </a:schemeClr>
              </a:solidFill>
            </a:endParaRPr>
          </a:p>
          <a:p>
            <a:endParaRPr lang="en-GB" sz="2800" dirty="0">
              <a:solidFill>
                <a:schemeClr val="accent1">
                  <a:lumMod val="50000"/>
                </a:schemeClr>
              </a:solidFill>
            </a:endParaRPr>
          </a:p>
          <a:p>
            <a:r>
              <a:rPr lang="en-GB" sz="2800" dirty="0" err="1">
                <a:solidFill>
                  <a:schemeClr val="accent1">
                    <a:lumMod val="50000"/>
                  </a:schemeClr>
                </a:solidFill>
              </a:rPr>
              <a:t>Kullanabileceğimiz</a:t>
            </a:r>
            <a:r>
              <a:rPr lang="en-GB" sz="2800" dirty="0">
                <a:solidFill>
                  <a:schemeClr val="accent1">
                    <a:lumMod val="50000"/>
                  </a:schemeClr>
                </a:solidFill>
              </a:rPr>
              <a:t> </a:t>
            </a:r>
            <a:r>
              <a:rPr lang="en-GB" sz="2800" dirty="0" err="1">
                <a:solidFill>
                  <a:schemeClr val="accent1">
                    <a:lumMod val="50000"/>
                  </a:schemeClr>
                </a:solidFill>
              </a:rPr>
              <a:t>kaynaklar</a:t>
            </a:r>
            <a:endParaRPr lang="en-GB" dirty="0"/>
          </a:p>
        </p:txBody>
      </p:sp>
    </p:spTree>
    <p:extLst>
      <p:ext uri="{BB962C8B-B14F-4D97-AF65-F5344CB8AC3E}">
        <p14:creationId xmlns:p14="http://schemas.microsoft.com/office/powerpoint/2010/main" val="4028971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Autofit/>
          </a:bodyPr>
          <a:lstStyle/>
          <a:p>
            <a:r>
              <a:rPr lang="en-GB" sz="3600" dirty="0" err="1"/>
              <a:t>Aksiyon</a:t>
            </a:r>
            <a:r>
              <a:rPr lang="en-GB" sz="3600" dirty="0"/>
              <a:t> </a:t>
            </a:r>
            <a:r>
              <a:rPr lang="en-GB" sz="3600" dirty="0" err="1"/>
              <a:t>Fişi</a:t>
            </a:r>
            <a:r>
              <a:rPr lang="en-GB" sz="3600" dirty="0"/>
              <a:t> </a:t>
            </a:r>
            <a:r>
              <a:rPr lang="en-GB" sz="3600" dirty="0" err="1"/>
              <a:t>yazarken</a:t>
            </a:r>
            <a:r>
              <a:rPr lang="en-GB" sz="3600" dirty="0"/>
              <a:t> </a:t>
            </a:r>
            <a:r>
              <a:rPr lang="en-GB" sz="3600" dirty="0" err="1"/>
              <a:t>dikkat</a:t>
            </a:r>
            <a:r>
              <a:rPr lang="en-GB" sz="3600" dirty="0"/>
              <a:t> </a:t>
            </a:r>
            <a:r>
              <a:rPr lang="en-GB" sz="3600" dirty="0" err="1"/>
              <a:t>edilmesi</a:t>
            </a:r>
            <a:r>
              <a:rPr lang="en-GB" sz="3600" dirty="0"/>
              <a:t> </a:t>
            </a:r>
            <a:r>
              <a:rPr lang="en-GB" sz="3600" dirty="0" err="1"/>
              <a:t>gereken</a:t>
            </a:r>
            <a:r>
              <a:rPr lang="en-GB" sz="3600" dirty="0"/>
              <a:t> </a:t>
            </a:r>
            <a:r>
              <a:rPr lang="en-GB" sz="3600" dirty="0" err="1"/>
              <a:t>konular</a:t>
            </a:r>
            <a:endParaRPr lang="tr-TR" sz="3600"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838200" y="2193340"/>
            <a:ext cx="10515600" cy="3207897"/>
          </a:xfrm>
        </p:spPr>
        <p:txBody>
          <a:bodyPr>
            <a:normAutofit fontScale="40000" lnSpcReduction="20000"/>
          </a:bodyPr>
          <a:lstStyle/>
          <a:p>
            <a:pPr>
              <a:lnSpc>
                <a:spcPct val="120000"/>
              </a:lnSpc>
              <a:spcBef>
                <a:spcPts val="0"/>
              </a:spcBef>
              <a:spcAft>
                <a:spcPts val="200"/>
              </a:spcAft>
            </a:pPr>
            <a:r>
              <a:rPr lang="tr-TR" sz="6400" dirty="0">
                <a:effectLst/>
                <a:latin typeface="Calibri" panose="020F0502020204030204" pitchFamily="34" charset="0"/>
                <a:ea typeface="Calibri" panose="020F0502020204030204" pitchFamily="34" charset="0"/>
                <a:cs typeface="Times New Roman" panose="02020603050405020304" pitchFamily="18" charset="0"/>
              </a:rPr>
              <a:t>Kısa ve öz olmalı. (2 sayfa metin 2 sayfa mantıksal çerçeve matrisi)</a:t>
            </a:r>
          </a:p>
          <a:p>
            <a:pPr>
              <a:lnSpc>
                <a:spcPct val="120000"/>
              </a:lnSpc>
              <a:spcBef>
                <a:spcPts val="0"/>
              </a:spcBef>
              <a:spcAft>
                <a:spcPts val="200"/>
              </a:spcAft>
            </a:pPr>
            <a:r>
              <a:rPr lang="tr-TR" sz="6400" dirty="0">
                <a:effectLst/>
                <a:latin typeface="Calibri" panose="020F0502020204030204" pitchFamily="34" charset="0"/>
                <a:ea typeface="Calibri" panose="020F0502020204030204" pitchFamily="34" charset="0"/>
                <a:cs typeface="Times New Roman" panose="02020603050405020304" pitchFamily="18" charset="0"/>
              </a:rPr>
              <a:t>İlgisiz bilgi</a:t>
            </a:r>
            <a:r>
              <a:rPr lang="tr-TR" sz="6400" dirty="0">
                <a:latin typeface="Calibri" panose="020F0502020204030204" pitchFamily="34" charset="0"/>
                <a:ea typeface="Calibri" panose="020F0502020204030204" pitchFamily="34" charset="0"/>
                <a:cs typeface="Times New Roman" panose="02020603050405020304" pitchFamily="18" charset="0"/>
              </a:rPr>
              <a:t>ye yer verilmemeli</a:t>
            </a:r>
          </a:p>
          <a:p>
            <a:pPr>
              <a:lnSpc>
                <a:spcPct val="120000"/>
              </a:lnSpc>
              <a:spcBef>
                <a:spcPts val="0"/>
              </a:spcBef>
              <a:spcAft>
                <a:spcPts val="200"/>
              </a:spcAft>
            </a:pPr>
            <a:r>
              <a:rPr lang="tr-TR" sz="6400" dirty="0">
                <a:effectLst/>
                <a:latin typeface="Calibri" panose="020F0502020204030204" pitchFamily="34" charset="0"/>
                <a:ea typeface="Calibri" panose="020F0502020204030204" pitchFamily="34" charset="0"/>
                <a:cs typeface="Times New Roman" panose="02020603050405020304" pitchFamily="18" charset="0"/>
              </a:rPr>
              <a:t>Faaliyetler </a:t>
            </a:r>
            <a:r>
              <a:rPr lang="tr-TR" sz="6400" dirty="0">
                <a:latin typeface="Calibri" panose="020F0502020204030204" pitchFamily="34" charset="0"/>
                <a:ea typeface="Calibri" panose="020F0502020204030204" pitchFamily="34" charset="0"/>
                <a:cs typeface="Times New Roman" panose="02020603050405020304" pitchFamily="18" charset="0"/>
              </a:rPr>
              <a:t>mantıksal çerçeve matrisinde yer almalı</a:t>
            </a:r>
          </a:p>
          <a:p>
            <a:pPr>
              <a:lnSpc>
                <a:spcPct val="120000"/>
              </a:lnSpc>
              <a:spcBef>
                <a:spcPts val="0"/>
              </a:spcBef>
              <a:spcAft>
                <a:spcPts val="200"/>
              </a:spcAft>
            </a:pPr>
            <a:r>
              <a:rPr lang="tr-TR" sz="6400" dirty="0">
                <a:latin typeface="Calibri" panose="020F0502020204030204" pitchFamily="34" charset="0"/>
                <a:ea typeface="Calibri" panose="020F0502020204030204" pitchFamily="34" charset="0"/>
                <a:cs typeface="Times New Roman" panose="02020603050405020304" pitchFamily="18" charset="0"/>
              </a:rPr>
              <a:t>Faaliyetlerde ve çıktılarda sayısal çokluk yerine nitelik hedeflenmeli.</a:t>
            </a:r>
          </a:p>
          <a:p>
            <a:pPr>
              <a:lnSpc>
                <a:spcPct val="120000"/>
              </a:lnSpc>
              <a:spcBef>
                <a:spcPts val="0"/>
              </a:spcBef>
              <a:spcAft>
                <a:spcPts val="200"/>
              </a:spcAft>
            </a:pPr>
            <a:r>
              <a:rPr lang="tr-TR" sz="6400" dirty="0">
                <a:effectLst/>
                <a:latin typeface="Calibri" panose="020F0502020204030204" pitchFamily="34" charset="0"/>
                <a:ea typeface="Calibri" panose="020F0502020204030204" pitchFamily="34" charset="0"/>
                <a:cs typeface="Times New Roman" panose="02020603050405020304" pitchFamily="18" charset="0"/>
              </a:rPr>
              <a:t>Önceki projeler tekrar edilmemeli ancak önceki projelerin çıktıları üzerine değer arttırıcı, kapsam geliştirici projeler tercih edilebilir.</a:t>
            </a:r>
          </a:p>
        </p:txBody>
      </p:sp>
    </p:spTree>
    <p:extLst>
      <p:ext uri="{BB962C8B-B14F-4D97-AF65-F5344CB8AC3E}">
        <p14:creationId xmlns:p14="http://schemas.microsoft.com/office/powerpoint/2010/main" val="696625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C248-5C57-0A47-9D6F-6E6ABFCE3D54}"/>
              </a:ext>
            </a:extLst>
          </p:cNvPr>
          <p:cNvSpPr>
            <a:spLocks noGrp="1"/>
          </p:cNvSpPr>
          <p:nvPr>
            <p:ph type="ctrTitle"/>
          </p:nvPr>
        </p:nvSpPr>
        <p:spPr/>
        <p:txBody>
          <a:bodyPr>
            <a:normAutofit/>
          </a:bodyPr>
          <a:lstStyle/>
          <a:p>
            <a:r>
              <a:rPr lang="en-GB" b="1" dirty="0">
                <a:latin typeface="+mn-lt"/>
              </a:rPr>
              <a:t>TEŞEKKÜRLER</a:t>
            </a:r>
            <a:endParaRPr lang="tr-TR" b="1" dirty="0">
              <a:latin typeface="+mn-lt"/>
            </a:endParaRPr>
          </a:p>
        </p:txBody>
      </p:sp>
      <p:sp>
        <p:nvSpPr>
          <p:cNvPr id="3" name="TextBox 2">
            <a:extLst>
              <a:ext uri="{FF2B5EF4-FFF2-40B4-BE49-F238E27FC236}">
                <a16:creationId xmlns:a16="http://schemas.microsoft.com/office/drawing/2014/main" id="{FFC0C97A-1964-664A-A787-3C5A76B7BA33}"/>
              </a:ext>
            </a:extLst>
          </p:cNvPr>
          <p:cNvSpPr txBox="1"/>
          <p:nvPr/>
        </p:nvSpPr>
        <p:spPr>
          <a:xfrm>
            <a:off x="0" y="5522026"/>
            <a:ext cx="12192000" cy="461665"/>
          </a:xfrm>
          <a:prstGeom prst="rect">
            <a:avLst/>
          </a:prstGeom>
          <a:noFill/>
        </p:spPr>
        <p:txBody>
          <a:bodyPr wrap="square" rtlCol="0">
            <a:spAutoFit/>
          </a:bodyPr>
          <a:lstStyle/>
          <a:p>
            <a:pPr algn="ctr"/>
            <a:r>
              <a:rPr lang="tr-TR" sz="1200" i="1" dirty="0">
                <a:solidFill>
                  <a:schemeClr val="tx1">
                    <a:lumMod val="85000"/>
                    <a:lumOff val="15000"/>
                  </a:schemeClr>
                </a:solidFill>
              </a:rPr>
              <a:t>Bu sunum Avrupa </a:t>
            </a:r>
            <a:r>
              <a:rPr lang="tr-TR" sz="1200" i="1" dirty="0" err="1">
                <a:solidFill>
                  <a:schemeClr val="tx1">
                    <a:lumMod val="85000"/>
                    <a:lumOff val="15000"/>
                  </a:schemeClr>
                </a:solidFill>
              </a:rPr>
              <a:t>Birliğinin</a:t>
            </a:r>
            <a:r>
              <a:rPr lang="tr-TR" sz="1200" i="1" dirty="0">
                <a:solidFill>
                  <a:schemeClr val="tx1">
                    <a:lumMod val="85000"/>
                    <a:lumOff val="15000"/>
                  </a:schemeClr>
                </a:solidFill>
              </a:rPr>
              <a:t> maddi </a:t>
            </a:r>
            <a:r>
              <a:rPr lang="tr-TR" sz="1200" i="1" dirty="0" err="1">
                <a:solidFill>
                  <a:schemeClr val="tx1">
                    <a:lumMod val="85000"/>
                    <a:lumOff val="15000"/>
                  </a:schemeClr>
                </a:solidFill>
              </a:rPr>
              <a:t>desteği</a:t>
            </a:r>
            <a:r>
              <a:rPr lang="tr-TR" sz="1200" i="1" dirty="0">
                <a:solidFill>
                  <a:schemeClr val="tx1">
                    <a:lumMod val="85000"/>
                    <a:lumOff val="15000"/>
                  </a:schemeClr>
                </a:solidFill>
              </a:rPr>
              <a:t> ile </a:t>
            </a:r>
            <a:r>
              <a:rPr lang="tr-TR" sz="1200" i="1" dirty="0" err="1">
                <a:solidFill>
                  <a:schemeClr val="tx1">
                    <a:lumMod val="85000"/>
                    <a:lumOff val="15000"/>
                  </a:schemeClr>
                </a:solidFill>
              </a:rPr>
              <a:t>hazırlanmıştır</a:t>
            </a:r>
            <a:r>
              <a:rPr lang="tr-TR" sz="1200" i="1" dirty="0">
                <a:solidFill>
                  <a:schemeClr val="tx1">
                    <a:lumMod val="85000"/>
                    <a:lumOff val="15000"/>
                  </a:schemeClr>
                </a:solidFill>
              </a:rPr>
              <a:t>.</a:t>
            </a:r>
          </a:p>
          <a:p>
            <a:pPr algn="ctr"/>
            <a:r>
              <a:rPr lang="tr-TR" sz="1200" i="1" dirty="0">
                <a:solidFill>
                  <a:schemeClr val="tx1">
                    <a:lumMod val="85000"/>
                    <a:lumOff val="15000"/>
                  </a:schemeClr>
                </a:solidFill>
              </a:rPr>
              <a:t>̇</a:t>
            </a:r>
            <a:r>
              <a:rPr lang="tr-TR" sz="1200" i="1" dirty="0" err="1">
                <a:solidFill>
                  <a:schemeClr val="tx1">
                    <a:lumMod val="85000"/>
                    <a:lumOff val="15000"/>
                  </a:schemeClr>
                </a:solidFill>
              </a:rPr>
              <a:t>İçerik</a:t>
            </a:r>
            <a:r>
              <a:rPr lang="tr-TR" sz="1200" i="1" dirty="0">
                <a:solidFill>
                  <a:schemeClr val="tx1">
                    <a:lumMod val="85000"/>
                    <a:lumOff val="15000"/>
                  </a:schemeClr>
                </a:solidFill>
              </a:rPr>
              <a:t> tamamıyla </a:t>
            </a:r>
            <a:r>
              <a:rPr lang="tr-TR" sz="1200" i="1" dirty="0" err="1">
                <a:solidFill>
                  <a:schemeClr val="tx1">
                    <a:lumMod val="85000"/>
                    <a:lumOff val="15000"/>
                  </a:schemeClr>
                </a:solidFill>
              </a:rPr>
              <a:t>WEglobal</a:t>
            </a:r>
            <a:r>
              <a:rPr lang="tr-TR" sz="1200" i="1" dirty="0">
                <a:solidFill>
                  <a:schemeClr val="tx1">
                    <a:lumMod val="85000"/>
                    <a:lumOff val="15000"/>
                  </a:schemeClr>
                </a:solidFill>
              </a:rPr>
              <a:t> A.Ş. </a:t>
            </a:r>
            <a:r>
              <a:rPr lang="tr-TR" sz="1200" i="1" dirty="0" err="1">
                <a:solidFill>
                  <a:schemeClr val="tx1">
                    <a:lumMod val="85000"/>
                    <a:lumOff val="15000"/>
                  </a:schemeClr>
                </a:solidFill>
              </a:rPr>
              <a:t>sorumluluğu</a:t>
            </a:r>
            <a:r>
              <a:rPr lang="tr-TR" sz="1200" i="1" dirty="0">
                <a:solidFill>
                  <a:schemeClr val="tx1">
                    <a:lumMod val="85000"/>
                    <a:lumOff val="15000"/>
                  </a:schemeClr>
                </a:solidFill>
              </a:rPr>
              <a:t> altındadır ve Avrupa </a:t>
            </a:r>
            <a:r>
              <a:rPr lang="tr-TR" sz="1200" i="1" dirty="0" err="1">
                <a:solidFill>
                  <a:schemeClr val="tx1">
                    <a:lumMod val="85000"/>
                    <a:lumOff val="15000"/>
                  </a:schemeClr>
                </a:solidFill>
              </a:rPr>
              <a:t>Birliğinin</a:t>
            </a:r>
            <a:r>
              <a:rPr lang="tr-TR" sz="1200" i="1" dirty="0">
                <a:solidFill>
                  <a:schemeClr val="tx1">
                    <a:lumMod val="85000"/>
                    <a:lumOff val="15000"/>
                  </a:schemeClr>
                </a:solidFill>
              </a:rPr>
              <a:t> </a:t>
            </a:r>
            <a:r>
              <a:rPr lang="tr-TR" sz="1200" i="1" dirty="0" err="1">
                <a:solidFill>
                  <a:schemeClr val="tx1">
                    <a:lumMod val="85000"/>
                    <a:lumOff val="15000"/>
                  </a:schemeClr>
                </a:solidFill>
              </a:rPr>
              <a:t>görüşlerini</a:t>
            </a:r>
            <a:r>
              <a:rPr lang="tr-TR" sz="1200" i="1" dirty="0">
                <a:solidFill>
                  <a:schemeClr val="tx1">
                    <a:lumMod val="85000"/>
                    <a:lumOff val="15000"/>
                  </a:schemeClr>
                </a:solidFill>
              </a:rPr>
              <a:t> yansıtmak zorunda </a:t>
            </a:r>
            <a:r>
              <a:rPr lang="tr-TR" sz="1200" i="1" dirty="0" err="1">
                <a:solidFill>
                  <a:schemeClr val="tx1">
                    <a:lumMod val="85000"/>
                    <a:lumOff val="15000"/>
                  </a:schemeClr>
                </a:solidFill>
              </a:rPr>
              <a:t>değildir</a:t>
            </a:r>
            <a:r>
              <a:rPr lang="tr-TR" sz="1200" i="1" dirty="0">
                <a:solidFill>
                  <a:schemeClr val="tx1">
                    <a:lumMod val="85000"/>
                    <a:lumOff val="15000"/>
                  </a:schemeClr>
                </a:solidFill>
              </a:rPr>
              <a:t>.</a:t>
            </a:r>
          </a:p>
        </p:txBody>
      </p:sp>
    </p:spTree>
    <p:extLst>
      <p:ext uri="{BB962C8B-B14F-4D97-AF65-F5344CB8AC3E}">
        <p14:creationId xmlns:p14="http://schemas.microsoft.com/office/powerpoint/2010/main" val="16609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a:t>Proje </a:t>
            </a:r>
            <a:r>
              <a:rPr lang="en-GB" dirty="0" err="1"/>
              <a:t>Oluşum</a:t>
            </a:r>
            <a:r>
              <a:rPr lang="en-GB" dirty="0"/>
              <a:t> </a:t>
            </a:r>
            <a:r>
              <a:rPr lang="en-GB" dirty="0" err="1"/>
              <a:t>Süreci</a:t>
            </a:r>
            <a:endParaRPr lang="tr-TR" dirty="0"/>
          </a:p>
        </p:txBody>
      </p:sp>
      <p:pic>
        <p:nvPicPr>
          <p:cNvPr id="4" name="Content Placeholder 3" descr="A screenshot of a cell phone&#10;&#10;Description automatically generated">
            <a:extLst>
              <a:ext uri="{FF2B5EF4-FFF2-40B4-BE49-F238E27FC236}">
                <a16:creationId xmlns:a16="http://schemas.microsoft.com/office/drawing/2014/main" id="{2CFD9A1A-5A3C-4DDF-98F7-2B7CBB14EB07}"/>
              </a:ext>
            </a:extLst>
          </p:cNvPr>
          <p:cNvPicPr>
            <a:picLocks noGrp="1" noChangeAspect="1"/>
          </p:cNvPicPr>
          <p:nvPr>
            <p:ph idx="1"/>
          </p:nvPr>
        </p:nvPicPr>
        <p:blipFill>
          <a:blip r:embed="rId2"/>
          <a:stretch>
            <a:fillRect/>
          </a:stretch>
        </p:blipFill>
        <p:spPr>
          <a:xfrm>
            <a:off x="3631997" y="2233613"/>
            <a:ext cx="5491906" cy="3575460"/>
          </a:xfrm>
          <a:prstGeom prst="rect">
            <a:avLst/>
          </a:prstGeom>
        </p:spPr>
      </p:pic>
    </p:spTree>
    <p:extLst>
      <p:ext uri="{BB962C8B-B14F-4D97-AF65-F5344CB8AC3E}">
        <p14:creationId xmlns:p14="http://schemas.microsoft.com/office/powerpoint/2010/main" val="285026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a:t>IPA </a:t>
            </a:r>
            <a:r>
              <a:rPr lang="en-GB" dirty="0" err="1"/>
              <a:t>Destekleme</a:t>
            </a:r>
            <a:r>
              <a:rPr lang="en-GB" dirty="0"/>
              <a:t> </a:t>
            </a:r>
            <a:r>
              <a:rPr lang="en-GB" dirty="0" err="1"/>
              <a:t>Süreci</a:t>
            </a:r>
            <a:endParaRPr lang="tr-TR"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838200" y="2323968"/>
            <a:ext cx="10515600" cy="3207897"/>
          </a:xfrm>
        </p:spPr>
        <p:txBody>
          <a:bodyPr>
            <a:normAutofit fontScale="85000" lnSpcReduction="20000"/>
          </a:bodyPr>
          <a:lstStyle/>
          <a:p>
            <a:pPr marL="0" indent="0">
              <a:buNone/>
            </a:pPr>
            <a:r>
              <a:rPr lang="en-GB" b="1" dirty="0"/>
              <a:t>IPA: </a:t>
            </a:r>
            <a:r>
              <a:rPr lang="en-GB" b="1" dirty="0" err="1"/>
              <a:t>Katılım</a:t>
            </a:r>
            <a:r>
              <a:rPr lang="en-GB" b="1" dirty="0"/>
              <a:t> </a:t>
            </a:r>
            <a:r>
              <a:rPr lang="en-GB" b="1" dirty="0" err="1"/>
              <a:t>Öncesi</a:t>
            </a:r>
            <a:r>
              <a:rPr lang="en-GB" b="1" dirty="0"/>
              <a:t> </a:t>
            </a:r>
            <a:r>
              <a:rPr lang="en-GB" b="1" dirty="0" err="1"/>
              <a:t>Yardım</a:t>
            </a:r>
            <a:r>
              <a:rPr lang="en-GB" b="1" dirty="0"/>
              <a:t> </a:t>
            </a:r>
            <a:r>
              <a:rPr lang="en-GB" b="1" dirty="0" err="1"/>
              <a:t>Aracı</a:t>
            </a:r>
            <a:r>
              <a:rPr lang="en-GB" b="1" dirty="0"/>
              <a:t> </a:t>
            </a:r>
          </a:p>
          <a:p>
            <a:r>
              <a:rPr lang="en-GB" dirty="0" err="1"/>
              <a:t>Aksiyon</a:t>
            </a:r>
            <a:r>
              <a:rPr lang="en-GB" dirty="0"/>
              <a:t> </a:t>
            </a:r>
            <a:r>
              <a:rPr lang="en-GB" dirty="0" err="1"/>
              <a:t>Fişi</a:t>
            </a:r>
            <a:r>
              <a:rPr lang="en-GB" dirty="0"/>
              <a:t>: Proje </a:t>
            </a:r>
            <a:r>
              <a:rPr lang="en-GB" dirty="0" err="1"/>
              <a:t>fikrinin</a:t>
            </a:r>
            <a:r>
              <a:rPr lang="en-GB" dirty="0"/>
              <a:t> </a:t>
            </a:r>
            <a:r>
              <a:rPr lang="en-GB" dirty="0" err="1"/>
              <a:t>uygunluğunun</a:t>
            </a:r>
            <a:r>
              <a:rPr lang="en-GB" dirty="0"/>
              <a:t> </a:t>
            </a:r>
            <a:r>
              <a:rPr lang="en-GB" dirty="0" err="1"/>
              <a:t>değerlendirilmesi</a:t>
            </a:r>
            <a:endParaRPr lang="en-GB" dirty="0"/>
          </a:p>
          <a:p>
            <a:r>
              <a:rPr lang="en-GB" dirty="0" err="1"/>
              <a:t>Aksiyon</a:t>
            </a:r>
            <a:r>
              <a:rPr lang="en-GB" dirty="0"/>
              <a:t> </a:t>
            </a:r>
            <a:r>
              <a:rPr lang="en-GB" dirty="0" err="1"/>
              <a:t>Dokümanı</a:t>
            </a:r>
            <a:r>
              <a:rPr lang="en-GB" dirty="0"/>
              <a:t>: </a:t>
            </a:r>
            <a:r>
              <a:rPr lang="en-GB" dirty="0" err="1"/>
              <a:t>Projenin</a:t>
            </a:r>
            <a:r>
              <a:rPr lang="en-GB" dirty="0"/>
              <a:t> </a:t>
            </a:r>
            <a:r>
              <a:rPr lang="en-GB" dirty="0" err="1"/>
              <a:t>olgunluğunun</a:t>
            </a:r>
            <a:r>
              <a:rPr lang="en-GB" dirty="0"/>
              <a:t> </a:t>
            </a:r>
            <a:r>
              <a:rPr lang="en-GB" dirty="0" err="1"/>
              <a:t>değerlendirilmesi</a:t>
            </a:r>
            <a:endParaRPr lang="en-GB" dirty="0"/>
          </a:p>
          <a:p>
            <a:r>
              <a:rPr lang="en-GB" dirty="0"/>
              <a:t>Mal ve </a:t>
            </a:r>
            <a:r>
              <a:rPr lang="en-GB" dirty="0" err="1"/>
              <a:t>hizmet</a:t>
            </a:r>
            <a:r>
              <a:rPr lang="en-GB" dirty="0"/>
              <a:t> </a:t>
            </a:r>
            <a:r>
              <a:rPr lang="en-GB" dirty="0" err="1"/>
              <a:t>alım</a:t>
            </a:r>
            <a:r>
              <a:rPr lang="en-GB" dirty="0"/>
              <a:t> </a:t>
            </a:r>
            <a:r>
              <a:rPr lang="en-GB" dirty="0" err="1"/>
              <a:t>şartnameleri</a:t>
            </a:r>
            <a:r>
              <a:rPr lang="en-GB" dirty="0"/>
              <a:t>, </a:t>
            </a:r>
            <a:r>
              <a:rPr lang="en-GB" dirty="0" err="1"/>
              <a:t>hibe</a:t>
            </a:r>
            <a:r>
              <a:rPr lang="en-GB" dirty="0"/>
              <a:t> </a:t>
            </a:r>
            <a:r>
              <a:rPr lang="en-GB" dirty="0" err="1"/>
              <a:t>rehberi</a:t>
            </a:r>
            <a:r>
              <a:rPr lang="en-GB" dirty="0"/>
              <a:t> (</a:t>
            </a:r>
            <a:r>
              <a:rPr lang="en-GB" dirty="0" err="1"/>
              <a:t>uygulama</a:t>
            </a:r>
            <a:r>
              <a:rPr lang="en-GB" dirty="0"/>
              <a:t> </a:t>
            </a:r>
            <a:r>
              <a:rPr lang="en-GB" dirty="0" err="1"/>
              <a:t>dönemi</a:t>
            </a:r>
            <a:r>
              <a:rPr lang="en-GB" dirty="0"/>
              <a:t>)</a:t>
            </a:r>
          </a:p>
          <a:p>
            <a:endParaRPr lang="en-GB" dirty="0"/>
          </a:p>
          <a:p>
            <a:r>
              <a:rPr lang="en-GB" dirty="0"/>
              <a:t>AF ve AD </a:t>
            </a:r>
            <a:r>
              <a:rPr lang="en-GB" dirty="0" err="1"/>
              <a:t>proje</a:t>
            </a:r>
            <a:r>
              <a:rPr lang="en-GB" dirty="0"/>
              <a:t> </a:t>
            </a:r>
            <a:r>
              <a:rPr lang="en-GB" dirty="0" err="1"/>
              <a:t>geliştirmek</a:t>
            </a:r>
            <a:r>
              <a:rPr lang="en-GB" dirty="0"/>
              <a:t> </a:t>
            </a:r>
            <a:r>
              <a:rPr lang="en-GB" dirty="0" err="1"/>
              <a:t>için</a:t>
            </a:r>
            <a:r>
              <a:rPr lang="en-GB" dirty="0"/>
              <a:t> </a:t>
            </a:r>
            <a:r>
              <a:rPr lang="en-GB" dirty="0" err="1"/>
              <a:t>değil</a:t>
            </a:r>
            <a:r>
              <a:rPr lang="en-GB" dirty="0"/>
              <a:t> </a:t>
            </a:r>
            <a:r>
              <a:rPr lang="en-GB" dirty="0" err="1"/>
              <a:t>varolan</a:t>
            </a:r>
            <a:r>
              <a:rPr lang="en-GB" dirty="0"/>
              <a:t> </a:t>
            </a:r>
            <a:r>
              <a:rPr lang="en-GB" dirty="0" err="1"/>
              <a:t>projenizi</a:t>
            </a:r>
            <a:r>
              <a:rPr lang="en-GB" dirty="0"/>
              <a:t> </a:t>
            </a:r>
            <a:r>
              <a:rPr lang="en-GB" dirty="0" err="1"/>
              <a:t>anlatmanız</a:t>
            </a:r>
            <a:r>
              <a:rPr lang="en-GB" dirty="0"/>
              <a:t> </a:t>
            </a:r>
            <a:r>
              <a:rPr lang="en-GB" dirty="0" err="1"/>
              <a:t>için</a:t>
            </a:r>
            <a:r>
              <a:rPr lang="en-GB" dirty="0"/>
              <a:t> </a:t>
            </a:r>
            <a:r>
              <a:rPr lang="en-GB" dirty="0" err="1"/>
              <a:t>geliştirilmiş</a:t>
            </a:r>
            <a:r>
              <a:rPr lang="en-GB" dirty="0"/>
              <a:t> </a:t>
            </a:r>
            <a:r>
              <a:rPr lang="en-GB" dirty="0" err="1"/>
              <a:t>formlardır</a:t>
            </a:r>
            <a:r>
              <a:rPr lang="en-GB" dirty="0"/>
              <a:t>.</a:t>
            </a:r>
          </a:p>
          <a:p>
            <a:r>
              <a:rPr lang="en-GB" dirty="0" err="1"/>
              <a:t>AF’e</a:t>
            </a:r>
            <a:r>
              <a:rPr lang="en-GB" dirty="0"/>
              <a:t> </a:t>
            </a:r>
            <a:r>
              <a:rPr lang="en-GB" dirty="0" err="1"/>
              <a:t>aktarılabilecek</a:t>
            </a:r>
            <a:r>
              <a:rPr lang="en-GB" dirty="0"/>
              <a:t> </a:t>
            </a:r>
            <a:r>
              <a:rPr lang="en-GB" dirty="0" err="1"/>
              <a:t>olgunluktaki</a:t>
            </a:r>
            <a:r>
              <a:rPr lang="en-GB" dirty="0"/>
              <a:t> </a:t>
            </a:r>
            <a:r>
              <a:rPr lang="en-GB" dirty="0" err="1"/>
              <a:t>bir</a:t>
            </a:r>
            <a:r>
              <a:rPr lang="en-GB" dirty="0"/>
              <a:t> </a:t>
            </a:r>
            <a:r>
              <a:rPr lang="en-GB" dirty="0" err="1"/>
              <a:t>proje</a:t>
            </a:r>
            <a:r>
              <a:rPr lang="en-GB" dirty="0"/>
              <a:t> </a:t>
            </a:r>
            <a:r>
              <a:rPr lang="en-GB" dirty="0" err="1"/>
              <a:t>mutlaka</a:t>
            </a:r>
            <a:r>
              <a:rPr lang="en-GB" dirty="0"/>
              <a:t> </a:t>
            </a:r>
            <a:r>
              <a:rPr lang="en-GB" dirty="0" err="1"/>
              <a:t>tutarlı</a:t>
            </a:r>
            <a:r>
              <a:rPr lang="en-GB" dirty="0"/>
              <a:t> </a:t>
            </a:r>
            <a:r>
              <a:rPr lang="en-GB" dirty="0" err="1"/>
              <a:t>bir</a:t>
            </a:r>
            <a:r>
              <a:rPr lang="en-GB" dirty="0"/>
              <a:t> </a:t>
            </a:r>
            <a:r>
              <a:rPr lang="en-GB" i="1" dirty="0" err="1"/>
              <a:t>mantıksal</a:t>
            </a:r>
            <a:r>
              <a:rPr lang="en-GB" i="1" dirty="0"/>
              <a:t> </a:t>
            </a:r>
            <a:r>
              <a:rPr lang="en-GB" i="1" dirty="0" err="1"/>
              <a:t>çerçeve</a:t>
            </a:r>
            <a:r>
              <a:rPr lang="en-GB" dirty="0" err="1"/>
              <a:t>ye</a:t>
            </a:r>
            <a:r>
              <a:rPr lang="en-GB" i="1" dirty="0"/>
              <a:t> </a:t>
            </a:r>
            <a:r>
              <a:rPr lang="en-GB" dirty="0" err="1"/>
              <a:t>sahip</a:t>
            </a:r>
            <a:r>
              <a:rPr lang="en-GB" dirty="0"/>
              <a:t> </a:t>
            </a:r>
            <a:r>
              <a:rPr lang="en-GB" dirty="0" err="1"/>
              <a:t>olmalıdır</a:t>
            </a:r>
            <a:r>
              <a:rPr lang="en-GB" dirty="0"/>
              <a:t>.</a:t>
            </a:r>
          </a:p>
        </p:txBody>
      </p:sp>
    </p:spTree>
    <p:extLst>
      <p:ext uri="{BB962C8B-B14F-4D97-AF65-F5344CB8AC3E}">
        <p14:creationId xmlns:p14="http://schemas.microsoft.com/office/powerpoint/2010/main" val="725534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err="1"/>
              <a:t>Aksiyon</a:t>
            </a:r>
            <a:r>
              <a:rPr lang="en-GB" dirty="0"/>
              <a:t> </a:t>
            </a:r>
            <a:r>
              <a:rPr lang="en-GB" dirty="0" err="1"/>
              <a:t>Fişinde</a:t>
            </a:r>
            <a:r>
              <a:rPr lang="en-GB" dirty="0"/>
              <a:t> </a:t>
            </a:r>
            <a:r>
              <a:rPr lang="en-GB" dirty="0" err="1"/>
              <a:t>İstenen</a:t>
            </a:r>
            <a:r>
              <a:rPr lang="en-GB" dirty="0"/>
              <a:t> </a:t>
            </a:r>
            <a:r>
              <a:rPr lang="en-GB" dirty="0" err="1"/>
              <a:t>Temel</a:t>
            </a:r>
            <a:r>
              <a:rPr lang="en-GB" dirty="0"/>
              <a:t> </a:t>
            </a:r>
            <a:r>
              <a:rPr lang="en-GB" dirty="0" err="1"/>
              <a:t>Bilgiler</a:t>
            </a:r>
            <a:endParaRPr lang="tr-TR"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838200" y="2323968"/>
            <a:ext cx="10515600" cy="3207897"/>
          </a:xfrm>
        </p:spPr>
        <p:txBody>
          <a:bodyPr>
            <a:normAutofit/>
          </a:bodyPr>
          <a:lstStyle/>
          <a:p>
            <a:r>
              <a:rPr lang="en-GB" dirty="0" err="1"/>
              <a:t>Projenin</a:t>
            </a:r>
            <a:r>
              <a:rPr lang="en-GB" dirty="0"/>
              <a:t> AB </a:t>
            </a:r>
            <a:r>
              <a:rPr lang="en-GB" dirty="0" err="1"/>
              <a:t>Genişleme</a:t>
            </a:r>
            <a:r>
              <a:rPr lang="en-GB" dirty="0"/>
              <a:t> </a:t>
            </a:r>
            <a:r>
              <a:rPr lang="en-GB" dirty="0" err="1"/>
              <a:t>Süreci</a:t>
            </a:r>
            <a:r>
              <a:rPr lang="en-GB" dirty="0"/>
              <a:t> </a:t>
            </a:r>
            <a:r>
              <a:rPr lang="en-GB" dirty="0" err="1"/>
              <a:t>ile</a:t>
            </a:r>
            <a:r>
              <a:rPr lang="en-GB" dirty="0"/>
              <a:t> </a:t>
            </a:r>
            <a:r>
              <a:rPr lang="en-GB" dirty="0" err="1"/>
              <a:t>ilintisi</a:t>
            </a:r>
            <a:endParaRPr lang="en-GB" dirty="0"/>
          </a:p>
          <a:p>
            <a:r>
              <a:rPr lang="en-GB" dirty="0" err="1"/>
              <a:t>Projenin</a:t>
            </a:r>
            <a:r>
              <a:rPr lang="en-GB" dirty="0"/>
              <a:t> </a:t>
            </a:r>
            <a:r>
              <a:rPr lang="en-GB" dirty="0" err="1"/>
              <a:t>Ulusal</a:t>
            </a:r>
            <a:r>
              <a:rPr lang="en-GB" dirty="0"/>
              <a:t> </a:t>
            </a:r>
            <a:r>
              <a:rPr lang="en-GB" dirty="0" err="1"/>
              <a:t>Stratejiler</a:t>
            </a:r>
            <a:r>
              <a:rPr lang="en-GB" dirty="0"/>
              <a:t> </a:t>
            </a:r>
            <a:r>
              <a:rPr lang="en-GB" dirty="0" err="1"/>
              <a:t>ile</a:t>
            </a:r>
            <a:r>
              <a:rPr lang="en-GB" dirty="0"/>
              <a:t> </a:t>
            </a:r>
            <a:r>
              <a:rPr lang="en-GB" dirty="0" err="1"/>
              <a:t>ilintisi</a:t>
            </a:r>
            <a:endParaRPr lang="en-GB" dirty="0"/>
          </a:p>
          <a:p>
            <a:r>
              <a:rPr lang="en-GB" dirty="0" err="1"/>
              <a:t>Projenin</a:t>
            </a:r>
            <a:r>
              <a:rPr lang="en-GB" dirty="0"/>
              <a:t> </a:t>
            </a:r>
            <a:r>
              <a:rPr lang="en-GB" dirty="0" err="1"/>
              <a:t>Diğer</a:t>
            </a:r>
            <a:r>
              <a:rPr lang="en-GB" dirty="0"/>
              <a:t> </a:t>
            </a:r>
            <a:r>
              <a:rPr lang="en-GB" dirty="0" err="1"/>
              <a:t>Bölgesel</a:t>
            </a:r>
            <a:r>
              <a:rPr lang="en-GB" dirty="0"/>
              <a:t> ve </a:t>
            </a:r>
            <a:r>
              <a:rPr lang="en-GB" dirty="0" err="1"/>
              <a:t>Küresel</a:t>
            </a:r>
            <a:r>
              <a:rPr lang="en-GB" dirty="0"/>
              <a:t> </a:t>
            </a:r>
            <a:r>
              <a:rPr lang="en-GB" dirty="0" err="1"/>
              <a:t>Stratejiler</a:t>
            </a:r>
            <a:r>
              <a:rPr lang="en-GB" dirty="0"/>
              <a:t> </a:t>
            </a:r>
            <a:r>
              <a:rPr lang="en-GB" dirty="0" err="1"/>
              <a:t>ile</a:t>
            </a:r>
            <a:r>
              <a:rPr lang="en-GB" dirty="0"/>
              <a:t> </a:t>
            </a:r>
            <a:r>
              <a:rPr lang="en-GB" dirty="0" err="1"/>
              <a:t>ilintisi</a:t>
            </a:r>
            <a:endParaRPr lang="en-GB" dirty="0"/>
          </a:p>
          <a:p>
            <a:r>
              <a:rPr lang="en-GB" dirty="0" err="1"/>
              <a:t>Sektör</a:t>
            </a:r>
            <a:r>
              <a:rPr lang="en-GB" dirty="0"/>
              <a:t> </a:t>
            </a:r>
            <a:r>
              <a:rPr lang="en-GB" dirty="0" err="1"/>
              <a:t>Yaklaşımı</a:t>
            </a:r>
            <a:r>
              <a:rPr lang="en-GB" dirty="0"/>
              <a:t> </a:t>
            </a:r>
            <a:r>
              <a:rPr lang="en-GB" dirty="0" err="1"/>
              <a:t>ile</a:t>
            </a:r>
            <a:r>
              <a:rPr lang="en-GB" dirty="0"/>
              <a:t> </a:t>
            </a:r>
            <a:r>
              <a:rPr lang="en-GB" dirty="0" err="1"/>
              <a:t>bağdaşım</a:t>
            </a:r>
            <a:endParaRPr lang="en-GB" dirty="0"/>
          </a:p>
          <a:p>
            <a:r>
              <a:rPr lang="en-GB" dirty="0"/>
              <a:t>Uygulama </a:t>
            </a:r>
            <a:r>
              <a:rPr lang="en-GB" dirty="0" err="1"/>
              <a:t>Yöntemi</a:t>
            </a:r>
            <a:endParaRPr lang="en-GB" dirty="0"/>
          </a:p>
          <a:p>
            <a:r>
              <a:rPr lang="en-GB" dirty="0" err="1"/>
              <a:t>Mantıksal</a:t>
            </a:r>
            <a:r>
              <a:rPr lang="en-GB" dirty="0"/>
              <a:t> </a:t>
            </a:r>
            <a:r>
              <a:rPr lang="en-GB" dirty="0" err="1"/>
              <a:t>Çerçeve</a:t>
            </a:r>
            <a:r>
              <a:rPr lang="en-GB" dirty="0"/>
              <a:t> </a:t>
            </a:r>
            <a:r>
              <a:rPr lang="en-GB" dirty="0" err="1"/>
              <a:t>Matrisi</a:t>
            </a:r>
            <a:endParaRPr lang="en-GB" dirty="0"/>
          </a:p>
        </p:txBody>
      </p:sp>
    </p:spTree>
    <p:extLst>
      <p:ext uri="{BB962C8B-B14F-4D97-AF65-F5344CB8AC3E}">
        <p14:creationId xmlns:p14="http://schemas.microsoft.com/office/powerpoint/2010/main" val="141078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err="1"/>
              <a:t>Projenin</a:t>
            </a:r>
            <a:r>
              <a:rPr lang="en-GB" dirty="0"/>
              <a:t> AB </a:t>
            </a:r>
            <a:r>
              <a:rPr lang="en-GB" dirty="0" err="1"/>
              <a:t>Genişleme</a:t>
            </a:r>
            <a:r>
              <a:rPr lang="en-GB" dirty="0"/>
              <a:t> </a:t>
            </a:r>
            <a:r>
              <a:rPr lang="en-GB" dirty="0" err="1"/>
              <a:t>Süreci</a:t>
            </a:r>
            <a:r>
              <a:rPr lang="en-GB" dirty="0"/>
              <a:t> </a:t>
            </a:r>
            <a:r>
              <a:rPr lang="en-GB" dirty="0" err="1"/>
              <a:t>ile</a:t>
            </a:r>
            <a:r>
              <a:rPr lang="en-GB" dirty="0"/>
              <a:t> </a:t>
            </a:r>
            <a:r>
              <a:rPr lang="en-GB" dirty="0" err="1"/>
              <a:t>ilintisi</a:t>
            </a:r>
            <a:endParaRPr lang="en-GB"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838200" y="2323968"/>
            <a:ext cx="10515600" cy="3207897"/>
          </a:xfrm>
        </p:spPr>
        <p:txBody>
          <a:bodyPr>
            <a:normAutofit/>
          </a:bodyPr>
          <a:lstStyle/>
          <a:p>
            <a:r>
              <a:rPr lang="en-GB" dirty="0"/>
              <a:t>IPA </a:t>
            </a:r>
            <a:r>
              <a:rPr lang="en-GB" dirty="0" err="1"/>
              <a:t>Programlama</a:t>
            </a:r>
            <a:r>
              <a:rPr lang="en-GB" dirty="0"/>
              <a:t> </a:t>
            </a:r>
            <a:r>
              <a:rPr lang="en-GB" dirty="0" err="1"/>
              <a:t>Çerçevesi</a:t>
            </a:r>
            <a:endParaRPr lang="en-GB" dirty="0"/>
          </a:p>
          <a:p>
            <a:r>
              <a:rPr lang="en-GB" dirty="0"/>
              <a:t>AB </a:t>
            </a:r>
            <a:r>
              <a:rPr lang="en-GB" dirty="0" err="1"/>
              <a:t>Genişleme</a:t>
            </a:r>
            <a:r>
              <a:rPr lang="en-GB" dirty="0"/>
              <a:t> </a:t>
            </a:r>
            <a:r>
              <a:rPr lang="en-GB" dirty="0" err="1"/>
              <a:t>Strateji</a:t>
            </a:r>
            <a:r>
              <a:rPr lang="en-GB" dirty="0"/>
              <a:t> </a:t>
            </a:r>
            <a:r>
              <a:rPr lang="en-GB" dirty="0" err="1"/>
              <a:t>Belgeleri</a:t>
            </a:r>
            <a:endParaRPr lang="en-GB" dirty="0"/>
          </a:p>
          <a:p>
            <a:r>
              <a:rPr lang="en-GB" dirty="0" err="1"/>
              <a:t>Türkiye</a:t>
            </a:r>
            <a:r>
              <a:rPr lang="en-GB" dirty="0"/>
              <a:t> </a:t>
            </a:r>
            <a:r>
              <a:rPr lang="en-GB" dirty="0" err="1"/>
              <a:t>Stratejik</a:t>
            </a:r>
            <a:r>
              <a:rPr lang="en-GB" dirty="0"/>
              <a:t> </a:t>
            </a:r>
            <a:r>
              <a:rPr lang="en-GB" dirty="0" err="1"/>
              <a:t>Cevap</a:t>
            </a:r>
            <a:r>
              <a:rPr lang="en-GB" dirty="0"/>
              <a:t> </a:t>
            </a:r>
            <a:r>
              <a:rPr lang="en-GB" dirty="0" err="1"/>
              <a:t>Belgesi</a:t>
            </a:r>
            <a:endParaRPr lang="en-GB" dirty="0"/>
          </a:p>
          <a:p>
            <a:r>
              <a:rPr lang="en-GB" dirty="0" err="1"/>
              <a:t>AB’ye</a:t>
            </a:r>
            <a:r>
              <a:rPr lang="en-GB" dirty="0"/>
              <a:t> </a:t>
            </a:r>
            <a:r>
              <a:rPr lang="en-GB" dirty="0" err="1"/>
              <a:t>Katılım</a:t>
            </a:r>
            <a:r>
              <a:rPr lang="en-GB" dirty="0"/>
              <a:t> </a:t>
            </a:r>
            <a:r>
              <a:rPr lang="en-GB" dirty="0" err="1"/>
              <a:t>için</a:t>
            </a:r>
            <a:r>
              <a:rPr lang="en-GB" dirty="0"/>
              <a:t> </a:t>
            </a:r>
            <a:r>
              <a:rPr lang="en-GB" dirty="0" err="1"/>
              <a:t>Ulusal</a:t>
            </a:r>
            <a:r>
              <a:rPr lang="en-GB" dirty="0"/>
              <a:t> </a:t>
            </a:r>
            <a:r>
              <a:rPr lang="en-GB" dirty="0" err="1"/>
              <a:t>Eylem</a:t>
            </a:r>
            <a:r>
              <a:rPr lang="en-GB" dirty="0"/>
              <a:t> </a:t>
            </a:r>
            <a:r>
              <a:rPr lang="en-GB" dirty="0" err="1"/>
              <a:t>Planları</a:t>
            </a:r>
            <a:endParaRPr lang="en-GB" dirty="0"/>
          </a:p>
          <a:p>
            <a:r>
              <a:rPr lang="en-GB" dirty="0" err="1"/>
              <a:t>Katılım</a:t>
            </a:r>
            <a:r>
              <a:rPr lang="en-GB" dirty="0"/>
              <a:t> </a:t>
            </a:r>
            <a:r>
              <a:rPr lang="en-GB" dirty="0" err="1"/>
              <a:t>Ortaklığı</a:t>
            </a:r>
            <a:r>
              <a:rPr lang="en-GB" dirty="0"/>
              <a:t> </a:t>
            </a:r>
            <a:r>
              <a:rPr lang="en-GB" dirty="0" err="1"/>
              <a:t>Belgeleri</a:t>
            </a:r>
            <a:endParaRPr lang="en-GB" dirty="0"/>
          </a:p>
          <a:p>
            <a:r>
              <a:rPr lang="en-GB" dirty="0" err="1"/>
              <a:t>Müzakere</a:t>
            </a:r>
            <a:r>
              <a:rPr lang="en-GB" dirty="0"/>
              <a:t> </a:t>
            </a:r>
            <a:r>
              <a:rPr lang="en-GB" dirty="0" err="1"/>
              <a:t>Strateji</a:t>
            </a:r>
            <a:r>
              <a:rPr lang="en-GB" dirty="0"/>
              <a:t> </a:t>
            </a:r>
            <a:r>
              <a:rPr lang="en-GB" dirty="0" err="1"/>
              <a:t>Belgesi</a:t>
            </a:r>
            <a:endParaRPr lang="en-GB" dirty="0"/>
          </a:p>
        </p:txBody>
      </p:sp>
    </p:spTree>
    <p:extLst>
      <p:ext uri="{BB962C8B-B14F-4D97-AF65-F5344CB8AC3E}">
        <p14:creationId xmlns:p14="http://schemas.microsoft.com/office/powerpoint/2010/main" val="190763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err="1"/>
              <a:t>Projenin</a:t>
            </a:r>
            <a:r>
              <a:rPr lang="en-GB" dirty="0"/>
              <a:t> </a:t>
            </a:r>
            <a:r>
              <a:rPr lang="en-GB" dirty="0" err="1"/>
              <a:t>Ulusal</a:t>
            </a:r>
            <a:r>
              <a:rPr lang="en-GB" dirty="0"/>
              <a:t> </a:t>
            </a:r>
            <a:r>
              <a:rPr lang="en-GB" dirty="0" err="1"/>
              <a:t>Stratejiler</a:t>
            </a:r>
            <a:r>
              <a:rPr lang="en-GB" dirty="0"/>
              <a:t> </a:t>
            </a:r>
            <a:r>
              <a:rPr lang="en-GB" dirty="0" err="1"/>
              <a:t>ile</a:t>
            </a:r>
            <a:r>
              <a:rPr lang="en-GB" dirty="0"/>
              <a:t> </a:t>
            </a:r>
            <a:r>
              <a:rPr lang="en-GB" dirty="0" err="1"/>
              <a:t>ilintisi</a:t>
            </a:r>
            <a:endParaRPr lang="en-GB"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838200" y="2323968"/>
            <a:ext cx="10515600" cy="3207897"/>
          </a:xfrm>
        </p:spPr>
        <p:txBody>
          <a:bodyPr>
            <a:normAutofit/>
          </a:bodyPr>
          <a:lstStyle/>
          <a:p>
            <a:r>
              <a:rPr lang="en-GB" dirty="0"/>
              <a:t>11. </a:t>
            </a:r>
            <a:r>
              <a:rPr lang="en-GB" dirty="0" err="1"/>
              <a:t>Kalkınma</a:t>
            </a:r>
            <a:r>
              <a:rPr lang="en-GB" dirty="0"/>
              <a:t> </a:t>
            </a:r>
            <a:r>
              <a:rPr lang="en-GB" dirty="0" err="1"/>
              <a:t>Planı</a:t>
            </a:r>
            <a:endParaRPr lang="en-GB" dirty="0"/>
          </a:p>
          <a:p>
            <a:r>
              <a:rPr lang="en-GB" dirty="0" err="1"/>
              <a:t>Ulusal</a:t>
            </a:r>
            <a:r>
              <a:rPr lang="en-GB" dirty="0"/>
              <a:t> ve </a:t>
            </a:r>
            <a:r>
              <a:rPr lang="en-GB" dirty="0" err="1"/>
              <a:t>kurumsal</a:t>
            </a:r>
            <a:r>
              <a:rPr lang="en-GB" dirty="0"/>
              <a:t> </a:t>
            </a:r>
            <a:r>
              <a:rPr lang="en-GB" dirty="0" err="1"/>
              <a:t>strateji</a:t>
            </a:r>
            <a:r>
              <a:rPr lang="en-GB" dirty="0"/>
              <a:t> </a:t>
            </a:r>
            <a:r>
              <a:rPr lang="en-GB" dirty="0" err="1"/>
              <a:t>belgeleri</a:t>
            </a:r>
            <a:endParaRPr lang="en-GB" dirty="0"/>
          </a:p>
          <a:p>
            <a:r>
              <a:rPr lang="en-GB" dirty="0" err="1"/>
              <a:t>Ulusal</a:t>
            </a:r>
            <a:r>
              <a:rPr lang="en-GB" dirty="0"/>
              <a:t> </a:t>
            </a:r>
            <a:r>
              <a:rPr lang="en-GB" dirty="0" err="1"/>
              <a:t>politikalar</a:t>
            </a:r>
            <a:r>
              <a:rPr lang="en-GB" dirty="0"/>
              <a:t> ve </a:t>
            </a:r>
            <a:r>
              <a:rPr lang="en-GB" dirty="0" err="1"/>
              <a:t>mevzuat</a:t>
            </a:r>
            <a:endParaRPr lang="en-GB" dirty="0"/>
          </a:p>
        </p:txBody>
      </p:sp>
    </p:spTree>
    <p:extLst>
      <p:ext uri="{BB962C8B-B14F-4D97-AF65-F5344CB8AC3E}">
        <p14:creationId xmlns:p14="http://schemas.microsoft.com/office/powerpoint/2010/main" val="2414736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err="1"/>
              <a:t>Projenin</a:t>
            </a:r>
            <a:r>
              <a:rPr lang="en-GB" dirty="0"/>
              <a:t> </a:t>
            </a:r>
            <a:r>
              <a:rPr lang="en-GB" dirty="0" err="1"/>
              <a:t>Bölgesel</a:t>
            </a:r>
            <a:r>
              <a:rPr lang="en-GB" dirty="0"/>
              <a:t> ve </a:t>
            </a:r>
            <a:r>
              <a:rPr lang="en-GB" dirty="0" err="1"/>
              <a:t>Küresel</a:t>
            </a:r>
            <a:r>
              <a:rPr lang="en-GB" dirty="0"/>
              <a:t> </a:t>
            </a:r>
            <a:r>
              <a:rPr lang="en-GB" dirty="0" err="1"/>
              <a:t>Stratejiler</a:t>
            </a:r>
            <a:r>
              <a:rPr lang="en-GB" dirty="0"/>
              <a:t> </a:t>
            </a:r>
            <a:r>
              <a:rPr lang="en-GB" dirty="0" err="1"/>
              <a:t>ile</a:t>
            </a:r>
            <a:r>
              <a:rPr lang="en-GB" dirty="0"/>
              <a:t> </a:t>
            </a:r>
            <a:r>
              <a:rPr lang="en-GB" dirty="0" err="1"/>
              <a:t>ilintisi</a:t>
            </a:r>
            <a:endParaRPr lang="en-GB"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838200" y="2323968"/>
            <a:ext cx="10515600" cy="3207897"/>
          </a:xfrm>
        </p:spPr>
        <p:txBody>
          <a:bodyPr>
            <a:normAutofit/>
          </a:bodyPr>
          <a:lstStyle/>
          <a:p>
            <a:r>
              <a:rPr lang="en-GB" dirty="0" err="1"/>
              <a:t>Bölge</a:t>
            </a:r>
            <a:r>
              <a:rPr lang="en-GB" dirty="0"/>
              <a:t>: </a:t>
            </a:r>
            <a:r>
              <a:rPr lang="en-GB" dirty="0" err="1"/>
              <a:t>İki</a:t>
            </a:r>
            <a:r>
              <a:rPr lang="en-GB" dirty="0"/>
              <a:t> ve </a:t>
            </a:r>
            <a:r>
              <a:rPr lang="en-GB" dirty="0" err="1"/>
              <a:t>daha</a:t>
            </a:r>
            <a:r>
              <a:rPr lang="en-GB" dirty="0"/>
              <a:t> </a:t>
            </a:r>
            <a:r>
              <a:rPr lang="en-GB" dirty="0" err="1"/>
              <a:t>fazla</a:t>
            </a:r>
            <a:r>
              <a:rPr lang="en-GB" dirty="0"/>
              <a:t> </a:t>
            </a:r>
            <a:r>
              <a:rPr lang="en-GB" dirty="0" err="1"/>
              <a:t>komşu</a:t>
            </a:r>
            <a:r>
              <a:rPr lang="en-GB" dirty="0"/>
              <a:t> </a:t>
            </a:r>
            <a:r>
              <a:rPr lang="en-GB" dirty="0" err="1"/>
              <a:t>ülkeyi</a:t>
            </a:r>
            <a:r>
              <a:rPr lang="en-GB" dirty="0"/>
              <a:t> </a:t>
            </a:r>
            <a:r>
              <a:rPr lang="en-GB" dirty="0" err="1"/>
              <a:t>kapsayan</a:t>
            </a:r>
            <a:r>
              <a:rPr lang="en-GB" dirty="0"/>
              <a:t> </a:t>
            </a:r>
            <a:r>
              <a:rPr lang="en-GB" dirty="0" err="1"/>
              <a:t>alan</a:t>
            </a:r>
            <a:endParaRPr lang="en-GB" dirty="0"/>
          </a:p>
          <a:p>
            <a:r>
              <a:rPr lang="en-GB" dirty="0" err="1"/>
              <a:t>Küresel</a:t>
            </a:r>
            <a:r>
              <a:rPr lang="en-GB" dirty="0"/>
              <a:t> </a:t>
            </a:r>
            <a:r>
              <a:rPr lang="en-GB" dirty="0" err="1"/>
              <a:t>Stratejiler</a:t>
            </a:r>
            <a:r>
              <a:rPr lang="en-GB" dirty="0"/>
              <a:t>: </a:t>
            </a:r>
            <a:r>
              <a:rPr lang="en-GB" dirty="0" err="1"/>
              <a:t>Birleşmiş</a:t>
            </a:r>
            <a:r>
              <a:rPr lang="en-GB" dirty="0"/>
              <a:t> </a:t>
            </a:r>
            <a:r>
              <a:rPr lang="en-GB" dirty="0" err="1"/>
              <a:t>Milletler</a:t>
            </a:r>
            <a:r>
              <a:rPr lang="en-GB" dirty="0"/>
              <a:t>: </a:t>
            </a:r>
            <a:r>
              <a:rPr lang="en-GB" dirty="0" err="1"/>
              <a:t>Sürdürülebilir</a:t>
            </a:r>
            <a:r>
              <a:rPr lang="en-GB" dirty="0"/>
              <a:t> </a:t>
            </a:r>
            <a:r>
              <a:rPr lang="en-GB" dirty="0" err="1"/>
              <a:t>Kalkınma</a:t>
            </a:r>
            <a:r>
              <a:rPr lang="en-GB" dirty="0"/>
              <a:t> </a:t>
            </a:r>
            <a:r>
              <a:rPr lang="en-GB" dirty="0" err="1"/>
              <a:t>Hedefleri</a:t>
            </a:r>
            <a:endParaRPr lang="en-GB" dirty="0"/>
          </a:p>
        </p:txBody>
      </p:sp>
    </p:spTree>
    <p:extLst>
      <p:ext uri="{BB962C8B-B14F-4D97-AF65-F5344CB8AC3E}">
        <p14:creationId xmlns:p14="http://schemas.microsoft.com/office/powerpoint/2010/main" val="3449741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54A4-ADAF-D74C-A38B-D87449EAEA04}"/>
              </a:ext>
            </a:extLst>
          </p:cNvPr>
          <p:cNvSpPr>
            <a:spLocks noGrp="1"/>
          </p:cNvSpPr>
          <p:nvPr>
            <p:ph type="title"/>
          </p:nvPr>
        </p:nvSpPr>
        <p:spPr/>
        <p:txBody>
          <a:bodyPr>
            <a:normAutofit fontScale="90000"/>
          </a:bodyPr>
          <a:lstStyle/>
          <a:p>
            <a:r>
              <a:rPr lang="en-GB" dirty="0" err="1"/>
              <a:t>Sektör</a:t>
            </a:r>
            <a:r>
              <a:rPr lang="en-GB" dirty="0"/>
              <a:t> </a:t>
            </a:r>
            <a:r>
              <a:rPr lang="en-GB" dirty="0" err="1"/>
              <a:t>Yaklaşımı</a:t>
            </a:r>
            <a:r>
              <a:rPr lang="en-GB" dirty="0"/>
              <a:t> </a:t>
            </a:r>
            <a:r>
              <a:rPr lang="en-GB" dirty="0" err="1"/>
              <a:t>ile</a:t>
            </a:r>
            <a:r>
              <a:rPr lang="en-GB" dirty="0"/>
              <a:t> </a:t>
            </a:r>
            <a:r>
              <a:rPr lang="en-GB" dirty="0" err="1"/>
              <a:t>Bağdaşım</a:t>
            </a:r>
            <a:endParaRPr lang="tr-TR" dirty="0"/>
          </a:p>
        </p:txBody>
      </p:sp>
      <p:sp>
        <p:nvSpPr>
          <p:cNvPr id="4" name="Content Placeholder 3">
            <a:extLst>
              <a:ext uri="{FF2B5EF4-FFF2-40B4-BE49-F238E27FC236}">
                <a16:creationId xmlns:a16="http://schemas.microsoft.com/office/drawing/2014/main" id="{C59DA75C-C1AF-48C2-96F6-C90D4F6AC625}"/>
              </a:ext>
            </a:extLst>
          </p:cNvPr>
          <p:cNvSpPr>
            <a:spLocks noGrp="1"/>
          </p:cNvSpPr>
          <p:nvPr>
            <p:ph idx="1"/>
          </p:nvPr>
        </p:nvSpPr>
        <p:spPr>
          <a:xfrm>
            <a:off x="838200" y="2323968"/>
            <a:ext cx="10515600" cy="3207897"/>
          </a:xfrm>
        </p:spPr>
        <p:txBody>
          <a:bodyPr>
            <a:normAutofit/>
          </a:bodyPr>
          <a:lstStyle/>
          <a:p>
            <a:r>
              <a:rPr lang="en-GB" dirty="0" err="1"/>
              <a:t>Sektör</a:t>
            </a:r>
            <a:r>
              <a:rPr lang="en-GB" dirty="0"/>
              <a:t> </a:t>
            </a:r>
            <a:r>
              <a:rPr lang="en-GB" dirty="0" err="1"/>
              <a:t>Yaklaşımı</a:t>
            </a:r>
            <a:r>
              <a:rPr lang="en-GB" dirty="0"/>
              <a:t>: </a:t>
            </a:r>
            <a:r>
              <a:rPr lang="en-GB" dirty="0" err="1"/>
              <a:t>İlgili</a:t>
            </a:r>
            <a:r>
              <a:rPr lang="en-GB" dirty="0"/>
              <a:t> </a:t>
            </a:r>
            <a:r>
              <a:rPr lang="en-GB" dirty="0" err="1"/>
              <a:t>tüm</a:t>
            </a:r>
            <a:r>
              <a:rPr lang="en-GB" dirty="0"/>
              <a:t> </a:t>
            </a:r>
            <a:r>
              <a:rPr lang="en-GB" dirty="0" err="1"/>
              <a:t>paydaşların</a:t>
            </a:r>
            <a:r>
              <a:rPr lang="en-GB" dirty="0"/>
              <a:t> </a:t>
            </a:r>
            <a:r>
              <a:rPr lang="en-GB" dirty="0" err="1"/>
              <a:t>koordineli</a:t>
            </a:r>
            <a:r>
              <a:rPr lang="en-GB" dirty="0"/>
              <a:t> </a:t>
            </a:r>
            <a:r>
              <a:rPr lang="en-GB" dirty="0" err="1"/>
              <a:t>hareket</a:t>
            </a:r>
            <a:r>
              <a:rPr lang="en-GB" dirty="0"/>
              <a:t> </a:t>
            </a:r>
            <a:r>
              <a:rPr lang="en-GB" dirty="0" err="1"/>
              <a:t>ederek</a:t>
            </a:r>
            <a:r>
              <a:rPr lang="en-GB" dirty="0"/>
              <a:t> </a:t>
            </a:r>
            <a:r>
              <a:rPr lang="en-GB" dirty="0" err="1"/>
              <a:t>kamu</a:t>
            </a:r>
            <a:r>
              <a:rPr lang="en-GB" dirty="0"/>
              <a:t> </a:t>
            </a:r>
            <a:r>
              <a:rPr lang="en-GB" dirty="0" err="1"/>
              <a:t>tarafında</a:t>
            </a:r>
            <a:r>
              <a:rPr lang="en-GB" dirty="0"/>
              <a:t> </a:t>
            </a:r>
            <a:r>
              <a:rPr lang="en-GB" dirty="0" err="1"/>
              <a:t>bir</a:t>
            </a:r>
            <a:r>
              <a:rPr lang="en-GB" dirty="0"/>
              <a:t> </a:t>
            </a:r>
            <a:r>
              <a:rPr lang="en-GB" dirty="0" err="1"/>
              <a:t>sahiplenmeyle</a:t>
            </a:r>
            <a:r>
              <a:rPr lang="en-GB" dirty="0"/>
              <a:t> </a:t>
            </a:r>
            <a:r>
              <a:rPr lang="en-GB" dirty="0" err="1"/>
              <a:t>sonuçlanacak</a:t>
            </a:r>
            <a:r>
              <a:rPr lang="en-GB" dirty="0"/>
              <a:t> </a:t>
            </a:r>
            <a:r>
              <a:rPr lang="en-GB" dirty="0" err="1"/>
              <a:t>süreçler</a:t>
            </a:r>
            <a:r>
              <a:rPr lang="en-GB" dirty="0"/>
              <a:t>.</a:t>
            </a:r>
          </a:p>
          <a:p>
            <a:r>
              <a:rPr lang="en-GB" dirty="0" err="1"/>
              <a:t>Lider</a:t>
            </a:r>
            <a:r>
              <a:rPr lang="en-GB" dirty="0"/>
              <a:t> </a:t>
            </a:r>
            <a:r>
              <a:rPr lang="en-GB" dirty="0" err="1"/>
              <a:t>kuruluş</a:t>
            </a:r>
            <a:r>
              <a:rPr lang="en-GB" dirty="0"/>
              <a:t>.</a:t>
            </a:r>
          </a:p>
        </p:txBody>
      </p:sp>
    </p:spTree>
    <p:extLst>
      <p:ext uri="{BB962C8B-B14F-4D97-AF65-F5344CB8AC3E}">
        <p14:creationId xmlns:p14="http://schemas.microsoft.com/office/powerpoint/2010/main" val="2387653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807</Words>
  <Application>Microsoft Office PowerPoint</Application>
  <PresentationFormat>Widescreen</PresentationFormat>
  <Paragraphs>118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GRUP ÇALIŞMASI: AF HAZIRLAMA EĞİTİMİ Window 1</vt:lpstr>
      <vt:lpstr>Proje: Temel Motivasyon</vt:lpstr>
      <vt:lpstr>Proje Oluşum Süreci</vt:lpstr>
      <vt:lpstr>IPA Destekleme Süreci</vt:lpstr>
      <vt:lpstr>Aksiyon Fişinde İstenen Temel Bilgiler</vt:lpstr>
      <vt:lpstr>Projenin AB Genişleme Süreci ile ilintisi</vt:lpstr>
      <vt:lpstr>Projenin Ulusal Stratejiler ile ilintisi</vt:lpstr>
      <vt:lpstr>Projenin Bölgesel ve Küresel Stratejiler ile ilintisi</vt:lpstr>
      <vt:lpstr>Sektör Yaklaşımı ile Bağdaşım</vt:lpstr>
      <vt:lpstr>Uygulama Yöntemi</vt:lpstr>
      <vt:lpstr>Mantıksal Çerçeve Matrisi</vt:lpstr>
      <vt:lpstr>Mantıksal Çerçeve</vt:lpstr>
      <vt:lpstr>Impact: Etki</vt:lpstr>
      <vt:lpstr>Outcome: Sonuç</vt:lpstr>
      <vt:lpstr>Output: Çıktı</vt:lpstr>
      <vt:lpstr>Göstergeler</vt:lpstr>
      <vt:lpstr>Window 1 ile ilgili anahtar kelimeler</vt:lpstr>
      <vt:lpstr>Window 1 ile ilgili anahtar kelimeler</vt:lpstr>
      <vt:lpstr>Window 1 ile ilgili anahtar kelimeler</vt:lpstr>
      <vt:lpstr>Aksiyon Fişi yazarken dikkat edilmesi gereken konular</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Eda Çullu</dc:creator>
  <cp:lastModifiedBy>Melih Aral</cp:lastModifiedBy>
  <cp:revision>28</cp:revision>
  <dcterms:created xsi:type="dcterms:W3CDTF">2021-12-02T07:37:52Z</dcterms:created>
  <dcterms:modified xsi:type="dcterms:W3CDTF">2022-02-17T18:40:58Z</dcterms:modified>
</cp:coreProperties>
</file>